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2" r:id="rId5"/>
    <p:sldId id="263" r:id="rId6"/>
    <p:sldId id="1985" r:id="rId7"/>
    <p:sldId id="1986"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4" r:id="rId28"/>
    <p:sldId id="285" r:id="rId29"/>
    <p:sldId id="286" r:id="rId30"/>
    <p:sldId id="287" r:id="rId31"/>
    <p:sldId id="288" r:id="rId32"/>
    <p:sldId id="289" r:id="rId33"/>
    <p:sldId id="290" r:id="rId34"/>
    <p:sldId id="291" r:id="rId35"/>
    <p:sldId id="292" r:id="rId36"/>
    <p:sldId id="293" r:id="rId37"/>
    <p:sldId id="295" r:id="rId38"/>
    <p:sldId id="296" r:id="rId39"/>
    <p:sldId id="1989" r:id="rId40"/>
    <p:sldId id="1990" r:id="rId41"/>
    <p:sldId id="1991" r:id="rId42"/>
    <p:sldId id="1992" r:id="rId43"/>
    <p:sldId id="297" r:id="rId44"/>
    <p:sldId id="298" r:id="rId45"/>
    <p:sldId id="1993" r:id="rId46"/>
    <p:sldId id="299" r:id="rId47"/>
    <p:sldId id="300" r:id="rId48"/>
    <p:sldId id="1994" r:id="rId49"/>
    <p:sldId id="301" r:id="rId50"/>
    <p:sldId id="302" r:id="rId51"/>
    <p:sldId id="303" r:id="rId52"/>
    <p:sldId id="304" r:id="rId53"/>
    <p:sldId id="305" r:id="rId54"/>
    <p:sldId id="306" r:id="rId55"/>
    <p:sldId id="307" r:id="rId56"/>
    <p:sldId id="308" r:id="rId57"/>
    <p:sldId id="309" r:id="rId58"/>
    <p:sldId id="310" r:id="rId59"/>
    <p:sldId id="311" r:id="rId60"/>
    <p:sldId id="313" r:id="rId61"/>
    <p:sldId id="314" r:id="rId62"/>
    <p:sldId id="315" r:id="rId63"/>
    <p:sldId id="316" r:id="rId64"/>
    <p:sldId id="317" r:id="rId65"/>
    <p:sldId id="318" r:id="rId66"/>
    <p:sldId id="1988" r:id="rId67"/>
    <p:sldId id="320" r:id="rId68"/>
    <p:sldId id="321" r:id="rId69"/>
    <p:sldId id="322" r:id="rId70"/>
    <p:sldId id="323" r:id="rId71"/>
    <p:sldId id="324" r:id="rId72"/>
    <p:sldId id="325" r:id="rId73"/>
    <p:sldId id="326" r:id="rId74"/>
    <p:sldId id="327" r:id="rId75"/>
    <p:sldId id="329" r:id="rId76"/>
  </p:sldIdLst>
  <p:sldSz cx="12166600" cy="6858000"/>
  <p:notesSz cx="6858000" cy="9144000"/>
  <p:custDataLst>
    <p:tags r:id="rId8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showGuides="1">
      <p:cViewPr>
        <p:scale>
          <a:sx n="100" d="100"/>
          <a:sy n="100" d="100"/>
        </p:scale>
        <p:origin x="428" y="152"/>
      </p:cViewPr>
      <p:guideLst>
        <p:guide orient="horz" pos="2160"/>
        <p:guide pos="2887"/>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0" Type="http://schemas.openxmlformats.org/officeDocument/2006/relationships/tags" Target="tags/tag1.xml"/><Relationship Id="rId8" Type="http://schemas.openxmlformats.org/officeDocument/2006/relationships/slide" Target="slides/slide5.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fld>
            <a:endParaRPr lang="cs-C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1</a:t>
            </a:r>
            <a:endParaRPr lang="en-US" sz="9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图片与标题">
    <p:spTree>
      <p:nvGrpSpPr>
        <p:cNvPr id="1" name=""/>
        <p:cNvGrpSpPr/>
        <p:nvPr/>
      </p:nvGrpSpPr>
      <p:grpSpPr>
        <a:xfrm>
          <a:off x="0" y="0"/>
          <a:ext cx="0" cy="0"/>
          <a:chOff x="0" y="0"/>
          <a:chExt cx="0" cy="0"/>
        </a:xfrm>
      </p:grpSpPr>
      <p:cxnSp>
        <p:nvCxnSpPr>
          <p:cNvPr id="8" name="直接连接符 7"/>
          <p:cNvCxnSpPr/>
          <p:nvPr userDrawn="1"/>
        </p:nvCxnSpPr>
        <p:spPr>
          <a:xfrm>
            <a:off x="982711" y="1412776"/>
            <a:ext cx="1017855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586400" y="654444"/>
            <a:ext cx="5748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2" name="组合 11"/>
          <p:cNvGrpSpPr/>
          <p:nvPr userDrawn="1"/>
        </p:nvGrpSpPr>
        <p:grpSpPr>
          <a:xfrm>
            <a:off x="8861809" y="654969"/>
            <a:ext cx="5748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5" name="组合 14"/>
          <p:cNvGrpSpPr/>
          <p:nvPr userDrawn="1"/>
        </p:nvGrpSpPr>
        <p:grpSpPr>
          <a:xfrm>
            <a:off x="9724104" y="654444"/>
            <a:ext cx="575909"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8" name="组合 17"/>
          <p:cNvGrpSpPr/>
          <p:nvPr userDrawn="1"/>
        </p:nvGrpSpPr>
        <p:grpSpPr>
          <a:xfrm>
            <a:off x="7137218" y="654444"/>
            <a:ext cx="575909"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21" name="组合 20"/>
          <p:cNvGrpSpPr/>
          <p:nvPr userDrawn="1"/>
        </p:nvGrpSpPr>
        <p:grpSpPr>
          <a:xfrm>
            <a:off x="7999513" y="654444"/>
            <a:ext cx="575909"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pic>
        <p:nvPicPr>
          <p:cNvPr id="3" name="图片 2" descr="河南工院标志--蓝色"/>
          <p:cNvPicPr>
            <a:picLocks noChangeAspect="1"/>
          </p:cNvPicPr>
          <p:nvPr userDrawn="1"/>
        </p:nvPicPr>
        <p:blipFill>
          <a:blip r:embed="rId2"/>
          <a:stretch>
            <a:fillRect/>
          </a:stretch>
        </p:blipFill>
        <p:spPr>
          <a:xfrm>
            <a:off x="9089380" y="6220290"/>
            <a:ext cx="2979938" cy="5916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7.xml"/><Relationship Id="rId2" Type="http://schemas.openxmlformats.org/officeDocument/2006/relationships/image" Target="../media/image17.jpeg"/><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7.xml"/><Relationship Id="rId2" Type="http://schemas.openxmlformats.org/officeDocument/2006/relationships/image" Target="../media/image21.png"/><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7.xml"/><Relationship Id="rId2" Type="http://schemas.openxmlformats.org/officeDocument/2006/relationships/image" Target="../media/image22.png"/><Relationship Id="rId1"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3.xml.rels><?xml version="1.0" encoding="UTF-8" standalone="yes"?>
<Relationships xmlns="http://schemas.openxmlformats.org/package/2006/relationships"><Relationship Id="rId4" Type="http://schemas.openxmlformats.org/officeDocument/2006/relationships/notesSlide" Target="../notesSlides/notesSlide63.xml"/><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1.png"/></Relationships>
</file>

<file path=ppt/slides/_rels/slide64.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7.xml"/><Relationship Id="rId2" Type="http://schemas.openxmlformats.org/officeDocument/2006/relationships/image" Target="../media/image24.png"/><Relationship Id="rId1" Type="http://schemas.openxmlformats.org/officeDocument/2006/relationships/image" Target="../media/image1.png"/></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7.xml"/><Relationship Id="rId2" Type="http://schemas.openxmlformats.org/officeDocument/2006/relationships/image" Target="../media/image25.png"/><Relationship Id="rId1" Type="http://schemas.openxmlformats.org/officeDocument/2006/relationships/image" Target="../media/image1.png"/></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7.xml"/><Relationship Id="rId2" Type="http://schemas.openxmlformats.org/officeDocument/2006/relationships/image" Target="../media/image26.jpeg"/><Relationship Id="rId1" Type="http://schemas.openxmlformats.org/officeDocument/2006/relationships/image" Target="../media/image1.pn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7.xml"/><Relationship Id="rId2" Type="http://schemas.openxmlformats.org/officeDocument/2006/relationships/image" Target="../media/image27.png"/><Relationship Id="rId1" Type="http://schemas.openxmlformats.org/officeDocument/2006/relationships/image" Target="../media/image1.png"/></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7.xml"/><Relationship Id="rId2" Type="http://schemas.openxmlformats.org/officeDocument/2006/relationships/image" Target="../media/image28.png"/><Relationship Id="rId1" Type="http://schemas.openxmlformats.org/officeDocument/2006/relationships/image" Target="../media/image1.png"/></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7.xml"/><Relationship Id="rId2" Type="http://schemas.openxmlformats.org/officeDocument/2006/relationships/image" Target="../media/image29.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70.xml"/><Relationship Id="rId3" Type="http://schemas.openxmlformats.org/officeDocument/2006/relationships/slideLayout" Target="../slideLayouts/slideLayout7.xml"/><Relationship Id="rId2" Type="http://schemas.openxmlformats.org/officeDocument/2006/relationships/image" Target="../media/image30.png"/><Relationship Id="rId1" Type="http://schemas.openxmlformats.org/officeDocument/2006/relationships/image" Target="../media/image1.png"/></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71.xml"/><Relationship Id="rId3" Type="http://schemas.openxmlformats.org/officeDocument/2006/relationships/slideLayout" Target="../slideLayouts/slideLayout7.xml"/><Relationship Id="rId2" Type="http://schemas.openxmlformats.org/officeDocument/2006/relationships/image" Target="../media/image30.png"/><Relationship Id="rId1" Type="http://schemas.openxmlformats.org/officeDocument/2006/relationships/image" Target="../media/image1.png"/></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7.xml"/><Relationship Id="rId2" Type="http://schemas.openxmlformats.org/officeDocument/2006/relationships/image" Target="../media/image31.png"/><Relationship Id="rId1" Type="http://schemas.openxmlformats.org/officeDocument/2006/relationships/image" Target="../media/image1.pn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sp>
        <p:nvSpPr>
          <p:cNvPr id="100008" name="AutoShape 2"/>
          <p:cNvSpPr/>
          <p:nvPr/>
        </p:nvSpPr>
        <p:spPr>
          <a:xfrm flipH="1" flipV="1">
            <a:off x="-767029" y="-29126"/>
            <a:ext cx="3825848" cy="1804442"/>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09" name="AutoShape 3"/>
          <p:cNvSpPr/>
          <p:nvPr/>
        </p:nvSpPr>
        <p:spPr>
          <a:xfrm flipH="1" flipV="1">
            <a:off x="1413539" y="0"/>
            <a:ext cx="3825848" cy="1804442"/>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10" name="AutoShape 4"/>
          <p:cNvSpPr/>
          <p:nvPr/>
        </p:nvSpPr>
        <p:spPr>
          <a:xfrm>
            <a:off x="6085438" y="4298493"/>
            <a:ext cx="5426766" cy="2559507"/>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11" name="AutoShape 5"/>
          <p:cNvSpPr/>
          <p:nvPr/>
        </p:nvSpPr>
        <p:spPr>
          <a:xfrm>
            <a:off x="7741543" y="3609725"/>
            <a:ext cx="6887119" cy="3248275"/>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grpSp>
        <p:nvGrpSpPr>
          <p:cNvPr id="100041" name="Group 6"/>
          <p:cNvGrpSpPr/>
          <p:nvPr/>
        </p:nvGrpSpPr>
        <p:grpSpPr>
          <a:xfrm>
            <a:off x="2308765" y="3693700"/>
            <a:ext cx="7551046" cy="105537"/>
            <a:chOff x="2308765" y="3693700"/>
            <a:chExt cx="7551046" cy="105537"/>
          </a:xfrm>
        </p:grpSpPr>
        <p:cxnSp>
          <p:nvCxnSpPr>
            <p:cNvPr id="7" name="Connector 7"/>
            <p:cNvCxnSpPr/>
            <p:nvPr/>
          </p:nvCxnSpPr>
          <p:spPr>
            <a:xfrm>
              <a:off x="2576417" y="3746418"/>
              <a:ext cx="7283394" cy="0"/>
            </a:xfrm>
            <a:prstGeom prst="line">
              <a:avLst/>
            </a:prstGeom>
            <a:ln w="28575">
              <a:solidFill>
                <a:srgbClr val="3F3F3F">
                  <a:alpha val="100000"/>
                </a:srgbClr>
              </a:solidFill>
              <a:prstDash val="solid"/>
              <a:headEnd type="none"/>
              <a:tailEnd type="none"/>
            </a:ln>
          </p:spPr>
        </p:cxnSp>
        <p:sp>
          <p:nvSpPr>
            <p:cNvPr id="100045" name="AutoShape 8"/>
            <p:cNvSpPr/>
            <p:nvPr/>
          </p:nvSpPr>
          <p:spPr>
            <a:xfrm>
              <a:off x="2308765" y="3693700"/>
              <a:ext cx="105537" cy="105537"/>
            </a:xfrm>
            <a:prstGeom prst="ellipse">
              <a:avLst/>
            </a:prstGeom>
            <a:solidFill>
              <a:srgbClr val="3F3F3F">
                <a:alpha val="100000"/>
              </a:srgbClr>
            </a:solidFill>
            <a:ln w="25400">
              <a:solidFill>
                <a:schemeClr val="dk1">
                  <a:alpha val="100000"/>
                  <a:lumMod val="75000"/>
                  <a:lumMod val="25000"/>
                </a:schemeClr>
              </a:solidFill>
              <a:prstDash val="solid"/>
            </a:ln>
          </p:spPr>
          <p:txBody>
            <a:bodyPr vert="horz" wrap="square" lIns="91440" tIns="45720" rIns="91440" bIns="45720" rtlCol="0" anchor="ctr" anchorCtr="0">
              <a:noAutofit/>
            </a:bodyPr>
            <a:lstStyle/>
            <a:p>
              <a:pPr algn="ctr">
                <a:defRPr/>
              </a:pPr>
              <a:endParaRPr lang="en-US" sz="1100"/>
            </a:p>
          </p:txBody>
        </p:sp>
      </p:grpSp>
      <p:sp>
        <p:nvSpPr>
          <p:cNvPr id="100002" name="AutoShape 9"/>
          <p:cNvSpPr/>
          <p:nvPr/>
        </p:nvSpPr>
        <p:spPr>
          <a:xfrm>
            <a:off x="9998623" y="3693670"/>
            <a:ext cx="105497" cy="105497"/>
          </a:xfrm>
          <a:prstGeom prst="ellipse">
            <a:avLst/>
          </a:prstGeom>
          <a:solidFill>
            <a:srgbClr val="3F3F3F">
              <a:alpha val="100000"/>
            </a:srgbClr>
          </a:solidFill>
          <a:ln w="25400">
            <a:solidFill>
              <a:schemeClr val="dk1">
                <a:alpha val="100000"/>
                <a:lumMod val="75000"/>
                <a:lumMod val="25000"/>
              </a:schemeClr>
            </a:solidFill>
            <a:prstDash val="solid"/>
          </a:ln>
        </p:spPr>
        <p:txBody>
          <a:bodyPr vert="horz" wrap="square" lIns="91440" tIns="45720" rIns="91440" bIns="45720" rtlCol="0" anchor="ctr" anchorCtr="0">
            <a:noAutofit/>
          </a:bodyPr>
          <a:lstStyle/>
          <a:p>
            <a:pPr algn="ctr">
              <a:defRPr/>
            </a:pPr>
            <a:endParaRPr lang="en-US" sz="1100"/>
          </a:p>
        </p:txBody>
      </p:sp>
      <p:pic>
        <p:nvPicPr>
          <p:cNvPr id="100003" name="Picture 10"/>
          <p:cNvPicPr>
            <a:picLocks noChangeAspect="1"/>
          </p:cNvPicPr>
          <p:nvPr/>
        </p:nvPicPr>
        <p:blipFill>
          <a:blip r:embed="rId1"/>
          <a:srcRect/>
          <a:stretch>
            <a:fillRect/>
          </a:stretch>
        </p:blipFill>
        <p:spPr>
          <a:xfrm>
            <a:off x="46990" y="0"/>
            <a:ext cx="5266690" cy="1043305"/>
          </a:xfrm>
          <a:prstGeom prst="rect">
            <a:avLst/>
          </a:prstGeom>
        </p:spPr>
      </p:pic>
      <p:sp>
        <p:nvSpPr>
          <p:cNvPr id="200008" name="TextBox 11"/>
          <p:cNvSpPr txBox="1"/>
          <p:nvPr/>
        </p:nvSpPr>
        <p:spPr>
          <a:xfrm>
            <a:off x="2504662" y="2534497"/>
            <a:ext cx="7406544" cy="783590"/>
          </a:xfrm>
          <a:prstGeom prst="rect">
            <a:avLst/>
          </a:prstGeom>
          <a:noFill/>
        </p:spPr>
        <p:txBody>
          <a:bodyPr vert="horz" wrap="square" lIns="91440" tIns="45720" rIns="91440" bIns="45720" rtlCol="0" anchor="t" anchorCtr="0">
            <a:normAutofit/>
          </a:bodyPr>
          <a:lstStyle/>
          <a:p>
            <a:pPr algn="ctr">
              <a:lnSpc>
                <a:spcPct val="100000"/>
              </a:lnSpc>
            </a:pPr>
            <a:r>
              <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rPr>
              <a:t>第十</a:t>
            </a:r>
            <a:r>
              <a:rPr lang="zh-CN" altLang="en-US" sz="4200">
                <a:solidFill>
                  <a:srgbClr val="1369B2">
                    <a:alpha val="100000"/>
                  </a:srgbClr>
                </a:solidFill>
                <a:latin typeface="微软雅黑" panose="020B0503020204020204" charset="-122"/>
                <a:ea typeface="微软雅黑" panose="020B0503020204020204" charset="-122"/>
                <a:cs typeface="微软雅黑" panose="020B0503020204020204" charset="-122"/>
              </a:rPr>
              <a:t>一</a:t>
            </a:r>
            <a:r>
              <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rPr>
              <a:t>章 数据安全</a:t>
            </a:r>
            <a:endPar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资源控制列</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1101725" y="1607185"/>
            <a:ext cx="9940290" cy="3218815"/>
          </a:xfrm>
          <a:prstGeom prst="rect">
            <a:avLst/>
          </a:prstGeom>
          <a:noFill/>
        </p:spPr>
        <p:txBody>
          <a:bodyPr vert="horz" wrap="square" lIns="121920" tIns="60960" rIns="121920" bIns="0" rtlCol="0" anchor="t" anchorCtr="0">
            <a:noAutofit/>
          </a:bodyPr>
          <a:lstStyle/>
          <a:p>
            <a:pPr>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资源控制列的字段用来限制用户使用的资源，包含4个字段，分别为：</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0" lvl="1">
              <a:lnSpc>
                <a:spcPct val="150000"/>
              </a:lnSpc>
              <a:buAutoNum type="arabicPeriod"/>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Max_questions</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用户每小时允许执行的查询操作次数</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0" lvl="1">
              <a:lnSpc>
                <a:spcPct val="150000"/>
              </a:lnSpc>
              <a:buAutoNum type="arabicPeriod"/>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Max_updates一用户每小时允许执行的更新操作次数</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0" lvl="1">
              <a:lnSpc>
                <a:spcPct val="150000"/>
              </a:lnSpc>
              <a:buAutoNum type="arabicPeriod"/>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Max_connections</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用户每小时允许执行的连接操作次数</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0" lvl="1">
              <a:lnSpc>
                <a:spcPct val="150000"/>
              </a:lnSpc>
              <a:buAutoNum type="arabicPeriod"/>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Max_user_connections</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用户允许同时建立的连接次数</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0" lvl="1">
              <a:lnSpc>
                <a:spcPct val="150000"/>
              </a:lnSpc>
              <a:buAutoNum type="arabicPeriod"/>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一个小时内用户查询或者连接数量超过资源控制限制，用户将被锁定，直到下一个小时，才可以在此执行对应的操作。可以使用GRANT语句更新这些字段的值。</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用户管理</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2" name="TextBox 24"/>
          <p:cNvSpPr txBox="1"/>
          <p:nvPr/>
        </p:nvSpPr>
        <p:spPr>
          <a:xfrm>
            <a:off x="1358900" y="3160395"/>
            <a:ext cx="1734820" cy="1106805"/>
          </a:xfrm>
          <a:prstGeom prst="rect">
            <a:avLst/>
          </a:prstGeom>
          <a:noFill/>
        </p:spPr>
        <p:txBody>
          <a:bodyPr vert="horz" wrap="square" lIns="91440" tIns="45720" rIns="91440" bIns="45720" rtlCol="0" anchor="t" anchorCtr="0">
            <a:normAutofit fontScale="85000"/>
          </a:body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11.2</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31315"/>
            <a:ext cx="9940290" cy="4006850"/>
          </a:xfrm>
          <a:prstGeom prst="rect">
            <a:avLst/>
          </a:prstGeom>
          <a:noFill/>
        </p:spPr>
        <p:txBody>
          <a:bodyPr vert="horz" wrap="square" lIns="121920" tIns="60960" rIns="121920" bIns="0" rtlCol="0" anchor="t" anchorCtr="0">
            <a:noAutofit/>
          </a:bodyPr>
          <a:lstStyle/>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MySQL的用户管理涉及创建、修改和删除用户账号，以及分配适当的权限。这些操作可以通过MySQL的命令行工具或MySQL管理工具来完成。</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11-2.1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创建用户</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1-创建用户的方式</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root登录后，可直接向mysql.user表中插入记录，不推荐</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CREATE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USER方式创建用户，推荐</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GRANT语句在授权时，创建用户，不推荐</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2-CREATE USER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语法</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CREATE USER [IF NOT EXISTS]</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14475"/>
            <a:ext cx="10119360" cy="3761105"/>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账户名[用户身份验证选项][,账户名[用户身份验证选项]]…</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[WITH资源控制选项][密码管理选项|账户锁定选项]</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USER可以一次创建多个用户，多个用户之间使用逗号分隔。账户名是由“用户名@主机地址”组成。其余选项在创建用户时，若未设置则使用默认值。</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注意：用户名设置不能超过 32个字符，区分大小写，主机地址不区分大小写。</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3-案例演示：简单用户的创建、含有密码的用户、同时创建多个用户、设置用户 的可操作资源范围、设置用户的密码期限、设置用户是否锁定。</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1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2" name="Group 9"/>
          <p:cNvGrpSpPr/>
          <p:nvPr/>
        </p:nvGrpSpPr>
        <p:grpSpPr>
          <a:xfrm>
            <a:off x="9743123" y="654558"/>
            <a:ext cx="577025" cy="577215"/>
            <a:chOff x="9743123" y="654558"/>
            <a:chExt cx="577025" cy="577215"/>
          </a:xfrm>
        </p:grpSpPr>
        <p:sp>
          <p:nvSpPr>
            <p:cNvPr id="13" name="AutoShape 10"/>
            <p:cNvSpPr/>
            <p:nvPr/>
          </p:nvSpPr>
          <p:spPr>
            <a:xfrm>
              <a:off x="9743123" y="654558"/>
              <a:ext cx="577025" cy="577215"/>
            </a:xfrm>
            <a:prstGeom prst="ellipse">
              <a:avLst/>
            </a:prstGeom>
            <a:solidFill>
              <a:srgbClr val="7F7F7F">
                <a:alpha val="100000"/>
              </a:srgbClr>
            </a:solidFill>
          </p:spPr>
        </p:sp>
        <p:sp>
          <p:nvSpPr>
            <p:cNvPr id="1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5" name="Group 12"/>
          <p:cNvGrpSpPr/>
          <p:nvPr/>
        </p:nvGrpSpPr>
        <p:grpSpPr>
          <a:xfrm>
            <a:off x="7151180" y="654558"/>
            <a:ext cx="577025" cy="577215"/>
            <a:chOff x="7151180" y="654558"/>
            <a:chExt cx="577025" cy="577215"/>
          </a:xfrm>
        </p:grpSpPr>
        <p:sp>
          <p:nvSpPr>
            <p:cNvPr id="16" name="AutoShape 13"/>
            <p:cNvSpPr/>
            <p:nvPr/>
          </p:nvSpPr>
          <p:spPr>
            <a:xfrm>
              <a:off x="7151180" y="654558"/>
              <a:ext cx="577025" cy="577215"/>
            </a:xfrm>
            <a:prstGeom prst="ellipse">
              <a:avLst/>
            </a:prstGeom>
            <a:solidFill>
              <a:srgbClr val="1369B2">
                <a:alpha val="100000"/>
              </a:srgbClr>
            </a:solidFill>
          </p:spPr>
        </p:sp>
        <p:sp>
          <p:nvSpPr>
            <p:cNvPr id="1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8" name="Group 15"/>
          <p:cNvGrpSpPr/>
          <p:nvPr/>
        </p:nvGrpSpPr>
        <p:grpSpPr>
          <a:xfrm>
            <a:off x="8015192" y="654558"/>
            <a:ext cx="577025" cy="577215"/>
            <a:chOff x="8015192" y="654558"/>
            <a:chExt cx="577025" cy="577215"/>
          </a:xfrm>
        </p:grpSpPr>
        <p:sp>
          <p:nvSpPr>
            <p:cNvPr id="19" name="AutoShape 16"/>
            <p:cNvSpPr/>
            <p:nvPr/>
          </p:nvSpPr>
          <p:spPr>
            <a:xfrm>
              <a:off x="8015192" y="654558"/>
              <a:ext cx="577025" cy="577215"/>
            </a:xfrm>
            <a:prstGeom prst="ellipse">
              <a:avLst/>
            </a:prstGeom>
            <a:solidFill>
              <a:srgbClr val="3992DB">
                <a:alpha val="100000"/>
              </a:srgbClr>
            </a:solidFill>
          </p:spPr>
        </p:sp>
        <p:sp>
          <p:nvSpPr>
            <p:cNvPr id="2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10030"/>
            <a:ext cx="10163810" cy="2552700"/>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/最简单的创建用户/</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USER 'test1';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/查看用户是否创建/</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 HOST, USER FROMmysql.user;</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56" name="图片 156" descr="https://img-blog.csdnimg.cn/4fcad2b901614882b4d84cb58a8b7970.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358900" y="4159885"/>
            <a:ext cx="5610225" cy="154749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38605"/>
            <a:ext cx="9940290" cy="2138045"/>
          </a:xfrm>
          <a:prstGeom prst="rect">
            <a:avLst/>
          </a:prstGeom>
          <a:noFill/>
        </p:spPr>
        <p:txBody>
          <a:bodyPr vert="horz" wrap="square" lIns="121920" tIns="60960" rIns="121920" bIns="0" rtlCol="0" anchor="t" anchorCtr="0">
            <a:sp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/创建含有密码的用户/</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USER 'test2'@'localhost' IDENTIFIED BY '123456';</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/查看用户的密码/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PLUGIN,authentication_stringFROMmysql.userWHERE USER='test2';</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返回结果：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57" name="图片 157" descr="https://img-blog.csdnimg.cn/f46daa57ce7f47aba6ba5b9a5152745f.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06500" y="4191000"/>
            <a:ext cx="6944360" cy="1270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57655"/>
            <a:ext cx="9146540" cy="2969895"/>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/同时创建多个用户，多个用户之间使用逗号分隔/</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USER</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'test4'@'localhost' IDENTIFIED BY '333333',</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'test5'@'localhost' IDENTIFIED BY '444444';</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1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2" name="Group 9"/>
          <p:cNvGrpSpPr/>
          <p:nvPr/>
        </p:nvGrpSpPr>
        <p:grpSpPr>
          <a:xfrm>
            <a:off x="9743123" y="654558"/>
            <a:ext cx="577025" cy="577215"/>
            <a:chOff x="9743123" y="654558"/>
            <a:chExt cx="577025" cy="577215"/>
          </a:xfrm>
        </p:grpSpPr>
        <p:sp>
          <p:nvSpPr>
            <p:cNvPr id="13" name="AutoShape 10"/>
            <p:cNvSpPr/>
            <p:nvPr/>
          </p:nvSpPr>
          <p:spPr>
            <a:xfrm>
              <a:off x="9743123" y="654558"/>
              <a:ext cx="577025" cy="577215"/>
            </a:xfrm>
            <a:prstGeom prst="ellipse">
              <a:avLst/>
            </a:prstGeom>
            <a:solidFill>
              <a:srgbClr val="7F7F7F">
                <a:alpha val="100000"/>
              </a:srgbClr>
            </a:solidFill>
          </p:spPr>
        </p:sp>
        <p:sp>
          <p:nvSpPr>
            <p:cNvPr id="1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5" name="Group 12"/>
          <p:cNvGrpSpPr/>
          <p:nvPr/>
        </p:nvGrpSpPr>
        <p:grpSpPr>
          <a:xfrm>
            <a:off x="7151180" y="654558"/>
            <a:ext cx="577025" cy="577215"/>
            <a:chOff x="7151180" y="654558"/>
            <a:chExt cx="577025" cy="577215"/>
          </a:xfrm>
        </p:grpSpPr>
        <p:sp>
          <p:nvSpPr>
            <p:cNvPr id="16" name="AutoShape 13"/>
            <p:cNvSpPr/>
            <p:nvPr/>
          </p:nvSpPr>
          <p:spPr>
            <a:xfrm>
              <a:off x="7151180" y="654558"/>
              <a:ext cx="577025" cy="577215"/>
            </a:xfrm>
            <a:prstGeom prst="ellipse">
              <a:avLst/>
            </a:prstGeom>
            <a:solidFill>
              <a:srgbClr val="1369B2">
                <a:alpha val="100000"/>
              </a:srgbClr>
            </a:solidFill>
          </p:spPr>
        </p:sp>
        <p:sp>
          <p:nvSpPr>
            <p:cNvPr id="1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8" name="Group 15"/>
          <p:cNvGrpSpPr/>
          <p:nvPr/>
        </p:nvGrpSpPr>
        <p:grpSpPr>
          <a:xfrm>
            <a:off x="8015192" y="654558"/>
            <a:ext cx="577025" cy="577215"/>
            <a:chOff x="8015192" y="654558"/>
            <a:chExt cx="577025" cy="577215"/>
          </a:xfrm>
        </p:grpSpPr>
        <p:sp>
          <p:nvSpPr>
            <p:cNvPr id="19" name="AutoShape 16"/>
            <p:cNvSpPr/>
            <p:nvPr/>
          </p:nvSpPr>
          <p:spPr>
            <a:xfrm>
              <a:off x="8015192" y="654558"/>
              <a:ext cx="577025" cy="577215"/>
            </a:xfrm>
            <a:prstGeom prst="ellipse">
              <a:avLst/>
            </a:prstGeom>
            <a:solidFill>
              <a:srgbClr val="3992DB">
                <a:alpha val="100000"/>
              </a:srgbClr>
            </a:solidFill>
          </p:spPr>
        </p:sp>
        <p:sp>
          <p:nvSpPr>
            <p:cNvPr id="2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58" name="图片 158" descr="https://img-blog.csdnimg.cn/7ee72f08c43a45cf84a79face24ec91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1282700" y="4527550"/>
            <a:ext cx="7930515" cy="14160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91310"/>
            <a:ext cx="7668260" cy="2465070"/>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/限制其每小时最多可以更新10次/</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USER</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'test6'@'localhost' IDENTIFIED BY '555555'</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WITH MAX_UPDATES_PER_HOUR 10;</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59" name="图片 159" descr="https://img-blog.csdnimg.cn/d6645164cbbc430b9e7e8376e5d1cd3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30300" y="3962400"/>
            <a:ext cx="7651115" cy="167386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84885" y="1752600"/>
            <a:ext cx="9940290" cy="1307465"/>
          </a:xfrm>
          <a:prstGeom prst="rect">
            <a:avLst/>
          </a:prstGeom>
          <a:noFill/>
        </p:spPr>
        <p:txBody>
          <a:bodyPr vert="horz" wrap="square" lIns="121920" tIns="60960" rIns="121920" bIns="0" rtlCol="0" anchor="t" anchorCtr="0">
            <a:sp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/查看use表的max_updates字段/</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SELECTmax_updatesFROMmysql.userWHERE USER='test6';</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返回结果：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0" name="图片 160" descr="https://img-blog.csdnimg.cn/94536528fea5402a958e398151e89b7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06500" y="3657600"/>
            <a:ext cx="5895340" cy="153606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32255"/>
            <a:ext cx="9146540" cy="3528060"/>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/设置有密码期限的用户,设置用户密码每180天更改一次/</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USER 'test7'@'localhost' IDENTIFIED BY '666666'</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PASSWORD EXPIRE INTERVAL 180 DAY;</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/查看use表的password_lifetime字段/</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SELECTpassword_lifetimeFROMmysql.userWHERE USER='test7';</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1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2" name="Group 9"/>
          <p:cNvGrpSpPr/>
          <p:nvPr/>
        </p:nvGrpSpPr>
        <p:grpSpPr>
          <a:xfrm>
            <a:off x="9743123" y="654558"/>
            <a:ext cx="577025" cy="577215"/>
            <a:chOff x="9743123" y="654558"/>
            <a:chExt cx="577025" cy="577215"/>
          </a:xfrm>
        </p:grpSpPr>
        <p:sp>
          <p:nvSpPr>
            <p:cNvPr id="13" name="AutoShape 10"/>
            <p:cNvSpPr/>
            <p:nvPr/>
          </p:nvSpPr>
          <p:spPr>
            <a:xfrm>
              <a:off x="9743123" y="654558"/>
              <a:ext cx="577025" cy="577215"/>
            </a:xfrm>
            <a:prstGeom prst="ellipse">
              <a:avLst/>
            </a:prstGeom>
            <a:solidFill>
              <a:srgbClr val="7F7F7F">
                <a:alpha val="100000"/>
              </a:srgbClr>
            </a:solidFill>
          </p:spPr>
        </p:sp>
        <p:sp>
          <p:nvSpPr>
            <p:cNvPr id="1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5" name="Group 12"/>
          <p:cNvGrpSpPr/>
          <p:nvPr/>
        </p:nvGrpSpPr>
        <p:grpSpPr>
          <a:xfrm>
            <a:off x="7151180" y="654558"/>
            <a:ext cx="577025" cy="577215"/>
            <a:chOff x="7151180" y="654558"/>
            <a:chExt cx="577025" cy="577215"/>
          </a:xfrm>
        </p:grpSpPr>
        <p:sp>
          <p:nvSpPr>
            <p:cNvPr id="16" name="AutoShape 13"/>
            <p:cNvSpPr/>
            <p:nvPr/>
          </p:nvSpPr>
          <p:spPr>
            <a:xfrm>
              <a:off x="7151180" y="654558"/>
              <a:ext cx="577025" cy="577215"/>
            </a:xfrm>
            <a:prstGeom prst="ellipse">
              <a:avLst/>
            </a:prstGeom>
            <a:solidFill>
              <a:srgbClr val="1369B2">
                <a:alpha val="100000"/>
              </a:srgbClr>
            </a:solidFill>
          </p:spPr>
        </p:sp>
        <p:sp>
          <p:nvSpPr>
            <p:cNvPr id="1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8" name="Group 15"/>
          <p:cNvGrpSpPr/>
          <p:nvPr/>
        </p:nvGrpSpPr>
        <p:grpSpPr>
          <a:xfrm>
            <a:off x="8015192" y="654558"/>
            <a:ext cx="577025" cy="577215"/>
            <a:chOff x="8015192" y="654558"/>
            <a:chExt cx="577025" cy="577215"/>
          </a:xfrm>
        </p:grpSpPr>
        <p:sp>
          <p:nvSpPr>
            <p:cNvPr id="19" name="AutoShape 16"/>
            <p:cNvSpPr/>
            <p:nvPr/>
          </p:nvSpPr>
          <p:spPr>
            <a:xfrm>
              <a:off x="8015192" y="654558"/>
              <a:ext cx="577025" cy="577215"/>
            </a:xfrm>
            <a:prstGeom prst="ellipse">
              <a:avLst/>
            </a:prstGeom>
            <a:solidFill>
              <a:srgbClr val="3992DB">
                <a:alpha val="100000"/>
              </a:srgbClr>
            </a:solidFill>
          </p:spPr>
        </p:sp>
        <p:sp>
          <p:nvSpPr>
            <p:cNvPr id="2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1" name="图片 161" descr="https://img-blog.csdnimg.cn/e20bd9e163d944a58c8656c5a75de66f.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82700" y="4876800"/>
            <a:ext cx="5586095" cy="146177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学习目标</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84634" y="1871051"/>
            <a:ext cx="9940290" cy="4167616"/>
          </a:xfrm>
          <a:prstGeom prst="rect">
            <a:avLst/>
          </a:prstGeom>
          <a:noFill/>
        </p:spPr>
        <p:txBody>
          <a:bodyPr vert="horz" wrap="square" lIns="121920" tIns="60960" rIns="121920" bIns="0" rtlCol="0" anchor="t" anchorCtr="0">
            <a:spAutoFit/>
          </a:bodyPr>
          <a:lstStyle/>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掌握数据安全的基本概念和原则</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了解常见的安全威胁和风险</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学习MySQL用户权限设置和配置</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确保数据库的安全访问控制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掌握加密技术和方法</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包括数据加密、通信加密和身份验证等</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了解数据库备份和恢复的策略与方法</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确保数据安全和可恢复性</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学习防范和处理安全漏洞和攻击</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了解相关方法和技巧</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创建用户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7035"/>
            <a:ext cx="9940290" cy="295465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/设置用户是否锁定,创建一个锁定状态的用户/</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USER 'test8'@'localhost' IDENTIFIED BY '777777'</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PASSWORD EXPIRE ACCOUNT LOCK;</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/查看user表的account_ locked字段/</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SELECTaccount_lockedFROMmysql.userWHERE USER='test8';</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返回结果：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2" name="图片 162" descr="https://img-blog.csdnimg.cn/2f62a2ae27df4d6b8d763fe8afb62d2c.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054100" y="4495800"/>
            <a:ext cx="5892165" cy="145288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设置密码</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0675"/>
            <a:ext cx="9940290" cy="350329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1-创建密码的方式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ALTER USER账户名IDENTIFIED BY '明文密码'，推荐</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SET PASSWORD [FOR账户名] ='明文密码'，不推荐</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SET PASSWORD [FOR账户名] = PASSWORD('明文密码)，不推荐</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2-案例演示：为用户设置密码、为登录的用户设置密码。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i="1">
                <a:solidFill>
                  <a:srgbClr val="000000">
                    <a:alpha val="100000"/>
                  </a:srgbClr>
                </a:solidFill>
                <a:latin typeface="微软雅黑" panose="020B0503020204020204" charset="-122"/>
                <a:ea typeface="微软雅黑" panose="020B0503020204020204" charset="-122"/>
                <a:cs typeface="微软雅黑" panose="020B0503020204020204" charset="-122"/>
              </a:rPr>
              <a:t>为指定用户设置密码</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ALTER USER 'test1'@'%' IDENTIFIED BY '123456';</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返回结果：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3" name="图片 163" descr="https://img-blog.csdnimg.cn/0f4fe38a1e664685be3292c53f581ca7.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578100" y="4724083"/>
            <a:ext cx="5274310" cy="192341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7580630" cy="2016125"/>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/为登录用户设置密码/</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ALTER USERUSER() IDENTIFIED BY '000000';</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4"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5" name="Group 3"/>
          <p:cNvGrpSpPr/>
          <p:nvPr/>
        </p:nvGrpSpPr>
        <p:grpSpPr>
          <a:xfrm>
            <a:off x="10607135" y="654558"/>
            <a:ext cx="575977" cy="577215"/>
            <a:chOff x="10607135" y="654558"/>
            <a:chExt cx="575977" cy="577215"/>
          </a:xfrm>
        </p:grpSpPr>
        <p:sp>
          <p:nvSpPr>
            <p:cNvPr id="7" name="AutoShape 4"/>
            <p:cNvSpPr/>
            <p:nvPr/>
          </p:nvSpPr>
          <p:spPr>
            <a:xfrm>
              <a:off x="10607135" y="654558"/>
              <a:ext cx="575977" cy="577215"/>
            </a:xfrm>
            <a:prstGeom prst="ellipse">
              <a:avLst/>
            </a:prstGeom>
            <a:solidFill>
              <a:srgbClr val="1369B2">
                <a:alpha val="100000"/>
              </a:srgbClr>
            </a:solidFill>
          </p:spPr>
        </p:sp>
        <p:sp>
          <p:nvSpPr>
            <p:cNvPr id="8"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9" name="Group 6"/>
          <p:cNvGrpSpPr/>
          <p:nvPr/>
        </p:nvGrpSpPr>
        <p:grpSpPr>
          <a:xfrm>
            <a:off x="8879110" y="655129"/>
            <a:ext cx="575977" cy="576167"/>
            <a:chOff x="8879110" y="655129"/>
            <a:chExt cx="575977" cy="576167"/>
          </a:xfrm>
        </p:grpSpPr>
        <p:sp>
          <p:nvSpPr>
            <p:cNvPr id="31" name="AutoShape 7"/>
            <p:cNvSpPr/>
            <p:nvPr/>
          </p:nvSpPr>
          <p:spPr>
            <a:xfrm>
              <a:off x="8879110" y="655129"/>
              <a:ext cx="575977" cy="576167"/>
            </a:xfrm>
            <a:prstGeom prst="ellipse">
              <a:avLst/>
            </a:prstGeom>
            <a:solidFill>
              <a:srgbClr val="F79600">
                <a:alpha val="100000"/>
              </a:srgbClr>
            </a:solidFill>
          </p:spPr>
        </p:sp>
        <p:sp>
          <p:nvSpPr>
            <p:cNvPr id="32"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3" name="Group 9"/>
          <p:cNvGrpSpPr/>
          <p:nvPr/>
        </p:nvGrpSpPr>
        <p:grpSpPr>
          <a:xfrm>
            <a:off x="9743123" y="654558"/>
            <a:ext cx="577025" cy="577215"/>
            <a:chOff x="9743123" y="654558"/>
            <a:chExt cx="577025" cy="577215"/>
          </a:xfrm>
        </p:grpSpPr>
        <p:sp>
          <p:nvSpPr>
            <p:cNvPr id="34" name="AutoShape 10"/>
            <p:cNvSpPr/>
            <p:nvPr/>
          </p:nvSpPr>
          <p:spPr>
            <a:xfrm>
              <a:off x="9743123" y="654558"/>
              <a:ext cx="577025" cy="577215"/>
            </a:xfrm>
            <a:prstGeom prst="ellipse">
              <a:avLst/>
            </a:prstGeom>
            <a:solidFill>
              <a:srgbClr val="7F7F7F">
                <a:alpha val="100000"/>
              </a:srgbClr>
            </a:solidFill>
          </p:spPr>
        </p:sp>
        <p:sp>
          <p:nvSpPr>
            <p:cNvPr id="35"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6" name="Group 12"/>
          <p:cNvGrpSpPr/>
          <p:nvPr/>
        </p:nvGrpSpPr>
        <p:grpSpPr>
          <a:xfrm>
            <a:off x="7151180" y="654558"/>
            <a:ext cx="577025" cy="577215"/>
            <a:chOff x="7151180" y="654558"/>
            <a:chExt cx="577025" cy="577215"/>
          </a:xfrm>
        </p:grpSpPr>
        <p:sp>
          <p:nvSpPr>
            <p:cNvPr id="37" name="AutoShape 13"/>
            <p:cNvSpPr/>
            <p:nvPr/>
          </p:nvSpPr>
          <p:spPr>
            <a:xfrm>
              <a:off x="7151180" y="654558"/>
              <a:ext cx="577025" cy="577215"/>
            </a:xfrm>
            <a:prstGeom prst="ellipse">
              <a:avLst/>
            </a:prstGeom>
            <a:solidFill>
              <a:srgbClr val="1369B2">
                <a:alpha val="100000"/>
              </a:srgbClr>
            </a:solidFill>
          </p:spPr>
        </p:sp>
        <p:sp>
          <p:nvSpPr>
            <p:cNvPr id="38"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9" name="Group 15"/>
          <p:cNvGrpSpPr/>
          <p:nvPr/>
        </p:nvGrpSpPr>
        <p:grpSpPr>
          <a:xfrm>
            <a:off x="8015192" y="654558"/>
            <a:ext cx="577025" cy="577215"/>
            <a:chOff x="8015192" y="654558"/>
            <a:chExt cx="577025" cy="577215"/>
          </a:xfrm>
        </p:grpSpPr>
        <p:sp>
          <p:nvSpPr>
            <p:cNvPr id="40" name="AutoShape 16"/>
            <p:cNvSpPr/>
            <p:nvPr/>
          </p:nvSpPr>
          <p:spPr>
            <a:xfrm>
              <a:off x="8015192" y="654558"/>
              <a:ext cx="577025" cy="577215"/>
            </a:xfrm>
            <a:prstGeom prst="ellipse">
              <a:avLst/>
            </a:prstGeom>
            <a:solidFill>
              <a:srgbClr val="3992DB">
                <a:alpha val="100000"/>
              </a:srgbClr>
            </a:solidFill>
          </p:spPr>
        </p:sp>
        <p:sp>
          <p:nvSpPr>
            <p:cNvPr id="41"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2"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设置密码</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4" name="图片 164" descr="https://img-blog.csdnimg.cn/96e5cb4465a743bc996b85ad4e1adadf.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06500" y="3504883"/>
            <a:ext cx="5274310" cy="194500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906270"/>
            <a:ext cx="9146540" cy="3923665"/>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1-修改用户密码、身份验证的方式、资源限制、账户是否锁定的状态等。</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ALTER USER [IF EXISTS]</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账户名 [用户身份验证选项][, 账户名 [用户身份验证选项]]…</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[WITH 资源限制选项][密码管理选项 账户锁定选项]</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2-案例演示：修改验证插件、密码以及密码过期时间、解锁用户。</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/修改用户验证插件、密码以及密码过期时间/</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ALTER USER 'test1'@'%'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4"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5" name="Group 3"/>
          <p:cNvGrpSpPr/>
          <p:nvPr/>
        </p:nvGrpSpPr>
        <p:grpSpPr>
          <a:xfrm>
            <a:off x="10607135" y="654558"/>
            <a:ext cx="575977" cy="577215"/>
            <a:chOff x="10607135" y="654558"/>
            <a:chExt cx="575977" cy="577215"/>
          </a:xfrm>
        </p:grpSpPr>
        <p:sp>
          <p:nvSpPr>
            <p:cNvPr id="7" name="AutoShape 4"/>
            <p:cNvSpPr/>
            <p:nvPr/>
          </p:nvSpPr>
          <p:spPr>
            <a:xfrm>
              <a:off x="10607135" y="654558"/>
              <a:ext cx="575977" cy="577215"/>
            </a:xfrm>
            <a:prstGeom prst="ellipse">
              <a:avLst/>
            </a:prstGeom>
            <a:solidFill>
              <a:srgbClr val="1369B2">
                <a:alpha val="100000"/>
              </a:srgbClr>
            </a:solidFill>
          </p:spPr>
        </p:sp>
        <p:sp>
          <p:nvSpPr>
            <p:cNvPr id="8"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9" name="Group 6"/>
          <p:cNvGrpSpPr/>
          <p:nvPr/>
        </p:nvGrpSpPr>
        <p:grpSpPr>
          <a:xfrm>
            <a:off x="8879110" y="655129"/>
            <a:ext cx="575977" cy="576167"/>
            <a:chOff x="8879110" y="655129"/>
            <a:chExt cx="575977" cy="576167"/>
          </a:xfrm>
        </p:grpSpPr>
        <p:sp>
          <p:nvSpPr>
            <p:cNvPr id="11" name="AutoShape 7"/>
            <p:cNvSpPr/>
            <p:nvPr/>
          </p:nvSpPr>
          <p:spPr>
            <a:xfrm>
              <a:off x="8879110" y="655129"/>
              <a:ext cx="575977" cy="576167"/>
            </a:xfrm>
            <a:prstGeom prst="ellipse">
              <a:avLst/>
            </a:prstGeom>
            <a:solidFill>
              <a:srgbClr val="F79600">
                <a:alpha val="100000"/>
              </a:srgbClr>
            </a:solidFill>
          </p:spPr>
        </p:sp>
        <p:sp>
          <p:nvSpPr>
            <p:cNvPr id="12"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3" name="Group 9"/>
          <p:cNvGrpSpPr/>
          <p:nvPr/>
        </p:nvGrpSpPr>
        <p:grpSpPr>
          <a:xfrm>
            <a:off x="9743123" y="654558"/>
            <a:ext cx="577025" cy="577215"/>
            <a:chOff x="9743123" y="654558"/>
            <a:chExt cx="577025" cy="577215"/>
          </a:xfrm>
        </p:grpSpPr>
        <p:sp>
          <p:nvSpPr>
            <p:cNvPr id="14" name="AutoShape 10"/>
            <p:cNvSpPr/>
            <p:nvPr/>
          </p:nvSpPr>
          <p:spPr>
            <a:xfrm>
              <a:off x="9743123" y="654558"/>
              <a:ext cx="577025" cy="577215"/>
            </a:xfrm>
            <a:prstGeom prst="ellipse">
              <a:avLst/>
            </a:prstGeom>
            <a:solidFill>
              <a:srgbClr val="7F7F7F">
                <a:alpha val="100000"/>
              </a:srgbClr>
            </a:solidFill>
          </p:spPr>
        </p:sp>
        <p:sp>
          <p:nvSpPr>
            <p:cNvPr id="15"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6" name="Group 12"/>
          <p:cNvGrpSpPr/>
          <p:nvPr/>
        </p:nvGrpSpPr>
        <p:grpSpPr>
          <a:xfrm>
            <a:off x="7151180" y="654558"/>
            <a:ext cx="577025" cy="577215"/>
            <a:chOff x="7151180" y="654558"/>
            <a:chExt cx="577025" cy="577215"/>
          </a:xfrm>
        </p:grpSpPr>
        <p:sp>
          <p:nvSpPr>
            <p:cNvPr id="17" name="AutoShape 13"/>
            <p:cNvSpPr/>
            <p:nvPr/>
          </p:nvSpPr>
          <p:spPr>
            <a:xfrm>
              <a:off x="7151180" y="654558"/>
              <a:ext cx="577025" cy="577215"/>
            </a:xfrm>
            <a:prstGeom prst="ellipse">
              <a:avLst/>
            </a:prstGeom>
            <a:solidFill>
              <a:srgbClr val="1369B2">
                <a:alpha val="100000"/>
              </a:srgbClr>
            </a:solidFill>
          </p:spPr>
        </p:sp>
        <p:sp>
          <p:nvSpPr>
            <p:cNvPr id="18"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9" name="Group 15"/>
          <p:cNvGrpSpPr/>
          <p:nvPr/>
        </p:nvGrpSpPr>
        <p:grpSpPr>
          <a:xfrm>
            <a:off x="8015192" y="654558"/>
            <a:ext cx="577025" cy="577215"/>
            <a:chOff x="8015192" y="654558"/>
            <a:chExt cx="577025" cy="577215"/>
          </a:xfrm>
        </p:grpSpPr>
        <p:sp>
          <p:nvSpPr>
            <p:cNvPr id="20" name="AutoShape 16"/>
            <p:cNvSpPr/>
            <p:nvPr/>
          </p:nvSpPr>
          <p:spPr>
            <a:xfrm>
              <a:off x="8015192" y="654558"/>
              <a:ext cx="577025" cy="577215"/>
            </a:xfrm>
            <a:prstGeom prst="ellipse">
              <a:avLst/>
            </a:prstGeom>
            <a:solidFill>
              <a:srgbClr val="3992DB">
                <a:alpha val="100000"/>
              </a:srgbClr>
            </a:solidFill>
          </p:spPr>
        </p:sp>
        <p:sp>
          <p:nvSpPr>
            <p:cNvPr id="21"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2"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修改用户</a:t>
            </a:r>
            <a:endParaRPr lang="zh-CN" alt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修改用户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9940290" cy="269176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IDENTIFIED WITH sha256_password BY '111111'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PASSWORD EXPIRE;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/查看修改后用户的密码/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SELECTauthentication_stringFROMmysql.user</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WHERE USER='test1' AND PLUGIN='sha256_password';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返回结果：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7" name="图片 167" descr="https://img-blog.csdnimg.cn/81a4a2f080cc4c0890a85c05d6c4e90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35100" y="4724400"/>
            <a:ext cx="5274310" cy="98933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91310"/>
            <a:ext cx="9507220" cy="2064385"/>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/解锁用户/</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ALTER USER 'test8'@'localhost' ACCOUNT UNLOCK;</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22" name="Group 3"/>
          <p:cNvGrpSpPr/>
          <p:nvPr/>
        </p:nvGrpSpPr>
        <p:grpSpPr>
          <a:xfrm>
            <a:off x="10607135" y="654558"/>
            <a:ext cx="575977" cy="577215"/>
            <a:chOff x="10607135" y="654558"/>
            <a:chExt cx="575977" cy="577215"/>
          </a:xfrm>
        </p:grpSpPr>
        <p:sp>
          <p:nvSpPr>
            <p:cNvPr id="23" name="AutoShape 4"/>
            <p:cNvSpPr/>
            <p:nvPr/>
          </p:nvSpPr>
          <p:spPr>
            <a:xfrm>
              <a:off x="10607135" y="654558"/>
              <a:ext cx="575977" cy="577215"/>
            </a:xfrm>
            <a:prstGeom prst="ellipse">
              <a:avLst/>
            </a:prstGeom>
            <a:solidFill>
              <a:srgbClr val="1369B2">
                <a:alpha val="100000"/>
              </a:srgbClr>
            </a:solidFill>
          </p:spPr>
        </p:sp>
        <p:sp>
          <p:nvSpPr>
            <p:cNvPr id="24"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25" name="Group 6"/>
          <p:cNvGrpSpPr/>
          <p:nvPr/>
        </p:nvGrpSpPr>
        <p:grpSpPr>
          <a:xfrm>
            <a:off x="8879110" y="655129"/>
            <a:ext cx="575977" cy="576167"/>
            <a:chOff x="8879110" y="655129"/>
            <a:chExt cx="575977" cy="576167"/>
          </a:xfrm>
        </p:grpSpPr>
        <p:sp>
          <p:nvSpPr>
            <p:cNvPr id="26" name="AutoShape 7"/>
            <p:cNvSpPr/>
            <p:nvPr/>
          </p:nvSpPr>
          <p:spPr>
            <a:xfrm>
              <a:off x="8879110" y="655129"/>
              <a:ext cx="575977" cy="576167"/>
            </a:xfrm>
            <a:prstGeom prst="ellipse">
              <a:avLst/>
            </a:prstGeom>
            <a:solidFill>
              <a:srgbClr val="F79600">
                <a:alpha val="100000"/>
              </a:srgbClr>
            </a:solidFill>
          </p:spPr>
        </p:sp>
        <p:sp>
          <p:nvSpPr>
            <p:cNvPr id="27"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28" name="Group 9"/>
          <p:cNvGrpSpPr/>
          <p:nvPr/>
        </p:nvGrpSpPr>
        <p:grpSpPr>
          <a:xfrm>
            <a:off x="9743123" y="654558"/>
            <a:ext cx="577025" cy="577215"/>
            <a:chOff x="9743123" y="654558"/>
            <a:chExt cx="577025" cy="577215"/>
          </a:xfrm>
        </p:grpSpPr>
        <p:sp>
          <p:nvSpPr>
            <p:cNvPr id="29" name="AutoShape 10"/>
            <p:cNvSpPr/>
            <p:nvPr/>
          </p:nvSpPr>
          <p:spPr>
            <a:xfrm>
              <a:off x="9743123" y="654558"/>
              <a:ext cx="577025" cy="577215"/>
            </a:xfrm>
            <a:prstGeom prst="ellipse">
              <a:avLst/>
            </a:prstGeom>
            <a:solidFill>
              <a:srgbClr val="7F7F7F">
                <a:alpha val="100000"/>
              </a:srgbClr>
            </a:solidFill>
          </p:spPr>
        </p:sp>
        <p:sp>
          <p:nvSpPr>
            <p:cNvPr id="30"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1" name="Group 12"/>
          <p:cNvGrpSpPr/>
          <p:nvPr/>
        </p:nvGrpSpPr>
        <p:grpSpPr>
          <a:xfrm>
            <a:off x="7151180" y="654558"/>
            <a:ext cx="577025" cy="577215"/>
            <a:chOff x="7151180" y="654558"/>
            <a:chExt cx="577025" cy="577215"/>
          </a:xfrm>
        </p:grpSpPr>
        <p:sp>
          <p:nvSpPr>
            <p:cNvPr id="32" name="AutoShape 13"/>
            <p:cNvSpPr/>
            <p:nvPr/>
          </p:nvSpPr>
          <p:spPr>
            <a:xfrm>
              <a:off x="7151180" y="654558"/>
              <a:ext cx="577025" cy="577215"/>
            </a:xfrm>
            <a:prstGeom prst="ellipse">
              <a:avLst/>
            </a:prstGeom>
            <a:solidFill>
              <a:srgbClr val="1369B2">
                <a:alpha val="100000"/>
              </a:srgbClr>
            </a:solidFill>
          </p:spPr>
        </p:sp>
        <p:sp>
          <p:nvSpPr>
            <p:cNvPr id="33"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4" name="Group 15"/>
          <p:cNvGrpSpPr/>
          <p:nvPr/>
        </p:nvGrpSpPr>
        <p:grpSpPr>
          <a:xfrm>
            <a:off x="8015192" y="654558"/>
            <a:ext cx="577025" cy="577215"/>
            <a:chOff x="8015192" y="654558"/>
            <a:chExt cx="577025" cy="577215"/>
          </a:xfrm>
        </p:grpSpPr>
        <p:sp>
          <p:nvSpPr>
            <p:cNvPr id="35" name="AutoShape 16"/>
            <p:cNvSpPr/>
            <p:nvPr/>
          </p:nvSpPr>
          <p:spPr>
            <a:xfrm>
              <a:off x="8015192" y="654558"/>
              <a:ext cx="577025" cy="577215"/>
            </a:xfrm>
            <a:prstGeom prst="ellipse">
              <a:avLst/>
            </a:prstGeom>
            <a:solidFill>
              <a:srgbClr val="3992DB">
                <a:alpha val="100000"/>
              </a:srgbClr>
            </a:solidFill>
          </p:spPr>
        </p:sp>
        <p:sp>
          <p:nvSpPr>
            <p:cNvPr id="36"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7"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修改用户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8" name="图片 168" descr="https://img-blog.csdnimg.cn/511f4b75e265428aa89cf34eb9d9ef4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35100" y="3733483"/>
            <a:ext cx="5274310" cy="198945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修改用户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77900" y="1716405"/>
            <a:ext cx="9940290" cy="2937510"/>
          </a:xfrm>
          <a:prstGeom prst="rect">
            <a:avLst/>
          </a:prstGeom>
          <a:noFill/>
        </p:spPr>
        <p:txBody>
          <a:bodyPr vert="horz" wrap="square" lIns="121920" tIns="60960" rIns="121920" bIns="0" rtlCol="0" anchor="t" anchorCtr="0">
            <a:spAutoFit/>
          </a:bodyPr>
          <a:lstStyle/>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3-修改用户名</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RENAME USER</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旧用户名 1 TO 新用户名 1 [, 旧用户名 2 TO 新用户名 2] …</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4-案例演示：为用户重新命名</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sz="1725" i="1">
                <a:solidFill>
                  <a:srgbClr val="000000">
                    <a:alpha val="100000"/>
                  </a:srgbClr>
                </a:solidFill>
                <a:latin typeface="微软雅黑" panose="020B0503020204020204" charset="-122"/>
                <a:ea typeface="微软雅黑" panose="020B0503020204020204" charset="-122"/>
                <a:cs typeface="微软雅黑" panose="020B0503020204020204" charset="-122"/>
              </a:rPr>
              <a:t>为用户重命名</a:t>
            </a: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RENAME USER 'test6'@'localhost' TO 'xiaoming'@'localhost';</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rPr>
              <a:t>返回结果：</a:t>
            </a:r>
            <a:endParaRPr lang="en-US" sz="1725">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69" name="图片 169" descr="https://img-blog.csdnimg.cn/75f3a9681de042d3b9ba8796a76f8a2b.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06500" y="4800283"/>
            <a:ext cx="5274310" cy="157670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170795" cy="1324610"/>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DROP USER IF EXISTS test7;</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返回结果：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删除</a:t>
            </a: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用户</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70" name="图片 170" descr="https://img-blog.csdnimg.cn/e82e24154e5f42689654840ab46abda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30300" y="3581400"/>
            <a:ext cx="5274310" cy="1905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权限管理</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2" name="TextBox 24"/>
          <p:cNvSpPr txBox="1"/>
          <p:nvPr/>
        </p:nvSpPr>
        <p:spPr>
          <a:xfrm>
            <a:off x="1375870" y="3200400"/>
            <a:ext cx="1734820" cy="1106805"/>
          </a:xfrm>
          <a:prstGeom prst="rect">
            <a:avLst/>
          </a:prstGeom>
          <a:noFill/>
        </p:spPr>
        <p:txBody>
          <a:bodyPr vert="horz" wrap="square" lIns="91440" tIns="45720" rIns="91440" bIns="45720" rtlCol="0" anchor="t" anchorCtr="0">
            <a:normAutofit fontScale="85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11.3</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授予权限</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52603"/>
            <a:ext cx="9943465" cy="4022088"/>
          </a:xfrm>
          <a:prstGeom prst="rect">
            <a:avLst/>
          </a:prstGeom>
          <a:noFill/>
        </p:spPr>
        <p:txBody>
          <a:bodyPr vert="horz" wrap="square" lIns="121920" tIns="60960" rIns="121920" bIns="0" rtlCol="0" anchor="t" anchorCtr="0">
            <a:normAutofit lnSpcReduction="10000"/>
          </a:bodyPr>
          <a:lstStyle/>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GRANT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授予权限的基本语法格式</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GRANT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权限类型</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字段列表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权限类型</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字段列表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ON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目标类型</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权限级别</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TO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账户名</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用户身份验证选项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账户名</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用户身份验证选项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[REQUIRE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连接方式</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[WITH {GRANT OPTION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资源控制选项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查看指定用户被授权的情况</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SHOW GRANTS [FOR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账户</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ALL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PRIVILEGES表示除GRANT</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OPTION（授权权限）和PROXY（代理权限）外的所有权限。USAGE表示没有任何权限</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学习目标</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01700" y="1873195"/>
            <a:ext cx="9940290" cy="3752117"/>
          </a:xfrm>
          <a:prstGeom prst="rect">
            <a:avLst/>
          </a:prstGeom>
          <a:noFill/>
        </p:spPr>
        <p:txBody>
          <a:bodyPr vert="horz" wrap="square" lIns="121920" tIns="60960" rIns="121920" bIns="0" rtlCol="0" anchor="t" anchorCtr="0">
            <a:spAutoFit/>
          </a:bodyPr>
          <a:lstStyle/>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了解数据安全的法规和标准</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学习如何合规地处理敏感数据</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学习数据安全在不同场景下的应用和实践</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掌握实际应用中的关键点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掌握数据泄露的应急响应和处理流程</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及时应对和处理数据泄露事件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思政元素</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托马斯·爱迪生，他是一位伟大的发明家，被誉为现代电力工业之父。他不断探索、实验和创新，为人类带来了无数发明。他身上的工匠精神正是我们追求卓越和精益求精的典范。</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51305"/>
            <a:ext cx="9146540" cy="3635375"/>
          </a:xfrm>
          <a:prstGeom prst="rect">
            <a:avLst/>
          </a:prstGeom>
        </p:spPr>
        <p:txBody>
          <a:bodyPr vert="horz" wrap="square" lIns="123825" tIns="123825" rIns="57150" bIns="123825" rtlCol="0" anchor="t" anchorCtr="0">
            <a:normAutofit/>
          </a:bodyPr>
          <a:lstStyle/>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回收权限基本语法</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REVOKE权限类型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字段列表</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权限类型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字段列表</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ON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目标类型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权限级别FROM账户名</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账户名</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一次回收所有权限</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REVOKE ALL [PRIVILEGES], GRANT OPTION FROM账户名[,</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账户名</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REVOKE PROXY ON账户名FROM账户名1 [,账户名2]…</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1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2" name="Group 9"/>
          <p:cNvGrpSpPr/>
          <p:nvPr/>
        </p:nvGrpSpPr>
        <p:grpSpPr>
          <a:xfrm>
            <a:off x="9743123" y="654558"/>
            <a:ext cx="577025" cy="577215"/>
            <a:chOff x="9743123" y="654558"/>
            <a:chExt cx="577025" cy="577215"/>
          </a:xfrm>
        </p:grpSpPr>
        <p:sp>
          <p:nvSpPr>
            <p:cNvPr id="13" name="AutoShape 10"/>
            <p:cNvSpPr/>
            <p:nvPr/>
          </p:nvSpPr>
          <p:spPr>
            <a:xfrm>
              <a:off x="9743123" y="654558"/>
              <a:ext cx="577025" cy="577215"/>
            </a:xfrm>
            <a:prstGeom prst="ellipse">
              <a:avLst/>
            </a:prstGeom>
            <a:solidFill>
              <a:srgbClr val="7F7F7F">
                <a:alpha val="100000"/>
              </a:srgbClr>
            </a:solidFill>
          </p:spPr>
        </p:sp>
        <p:sp>
          <p:nvSpPr>
            <p:cNvPr id="1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5" name="Group 12"/>
          <p:cNvGrpSpPr/>
          <p:nvPr/>
        </p:nvGrpSpPr>
        <p:grpSpPr>
          <a:xfrm>
            <a:off x="7151180" y="654558"/>
            <a:ext cx="577025" cy="577215"/>
            <a:chOff x="7151180" y="654558"/>
            <a:chExt cx="577025" cy="577215"/>
          </a:xfrm>
        </p:grpSpPr>
        <p:sp>
          <p:nvSpPr>
            <p:cNvPr id="16" name="AutoShape 13"/>
            <p:cNvSpPr/>
            <p:nvPr/>
          </p:nvSpPr>
          <p:spPr>
            <a:xfrm>
              <a:off x="7151180" y="654558"/>
              <a:ext cx="577025" cy="577215"/>
            </a:xfrm>
            <a:prstGeom prst="ellipse">
              <a:avLst/>
            </a:prstGeom>
            <a:solidFill>
              <a:srgbClr val="1369B2">
                <a:alpha val="100000"/>
              </a:srgbClr>
            </a:solidFill>
          </p:spPr>
        </p:sp>
        <p:sp>
          <p:nvSpPr>
            <p:cNvPr id="1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8" name="Group 15"/>
          <p:cNvGrpSpPr/>
          <p:nvPr/>
        </p:nvGrpSpPr>
        <p:grpSpPr>
          <a:xfrm>
            <a:off x="8015192" y="654558"/>
            <a:ext cx="577025" cy="577215"/>
            <a:chOff x="8015192" y="654558"/>
            <a:chExt cx="577025" cy="577215"/>
          </a:xfrm>
        </p:grpSpPr>
        <p:sp>
          <p:nvSpPr>
            <p:cNvPr id="19" name="AutoShape 16"/>
            <p:cNvSpPr/>
            <p:nvPr/>
          </p:nvSpPr>
          <p:spPr>
            <a:xfrm>
              <a:off x="8015192" y="654558"/>
              <a:ext cx="577025" cy="577215"/>
            </a:xfrm>
            <a:prstGeom prst="ellipse">
              <a:avLst/>
            </a:prstGeom>
            <a:solidFill>
              <a:srgbClr val="3992DB">
                <a:alpha val="100000"/>
              </a:srgbClr>
            </a:solidFill>
          </p:spPr>
        </p:sp>
        <p:sp>
          <p:nvSpPr>
            <p:cNvPr id="2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回收</a:t>
            </a: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权限</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刷新权限</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752605"/>
            <a:ext cx="9943465" cy="4022086"/>
          </a:xfrm>
          <a:prstGeom prst="rect">
            <a:avLst/>
          </a:prstGeom>
          <a:noFill/>
        </p:spPr>
        <p:txBody>
          <a:bodyPr vert="horz" wrap="square" lIns="121920" tIns="60960" rIns="121920" bIns="0" rtlCol="0" anchor="t" anchorCtr="0">
            <a:normAutofit/>
          </a:bodyPr>
          <a:lstStyle/>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刷新权限指的是从系统数据库mysql中的权限表中重新加载用户的特权</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GRANT、CREATE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USER等操作会将服务器的缓存信息保存到内存中，而REVOKE、DROP</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USER操作并不会同步到内存中，因此可能会造成服务器内存的消耗，所以在REVOKE、DROP</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USER后推荐读者使用MySQL提供的“FLUSH</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PRIVILEGES”重新加载用户的特权</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案例演示：刷新权限的3种方式</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FLUSH PRIVILEGES;</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mysqladmin</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uroot</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-p reload</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mysqladmin</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uroot</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-p flush-privileges</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fontScale="92500"/>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数据备份与还原</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2" name="TextBox 24"/>
          <p:cNvSpPr txBox="1"/>
          <p:nvPr/>
        </p:nvSpPr>
        <p:spPr>
          <a:xfrm>
            <a:off x="1314164" y="3200400"/>
            <a:ext cx="1734820" cy="1106805"/>
          </a:xfrm>
          <a:prstGeom prst="rect">
            <a:avLst/>
          </a:prstGeom>
          <a:noFill/>
        </p:spPr>
        <p:txBody>
          <a:bodyPr vert="horz" wrap="square" lIns="91440" tIns="45720" rIns="91440" bIns="45720" rtlCol="0" anchor="t" anchorCtr="0">
            <a:normAutofit fontScale="85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11.4</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52603"/>
            <a:ext cx="9943465" cy="4022088"/>
          </a:xfrm>
          <a:prstGeom prst="rect">
            <a:avLst/>
          </a:prstGeom>
          <a:noFill/>
        </p:spPr>
        <p:txBody>
          <a:bodyPr vert="horz" wrap="square" lIns="121920" tIns="60960" rIns="121920" bIns="0" rtlCol="0" anchor="t" anchorCtr="0">
            <a:normAutofit lnSpcReduction="10000"/>
          </a:bodyPr>
          <a:lstStyle/>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在项目的开发过程中数据库的备份是非常重要的，为了防止数据库受到破坏，造成不可估量的损失，所以一定要进行数据库的备份，并且需要掌握数据库恢复方法，在发生数据库损坏的时候，能快速进行数据库恢复。</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11-3.1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数据备份</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一、使用mysqldump命令备份</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mysqldump命令将数据库中的数据备份成一个文本文件。表的结构和表中的数据将存储在生成的文本文件中</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mysqldump命令的工作原理很简单。它先查出需要备份的表的结构，再在文本文件中生成一个CREATE语句。然后，将表中的所有记录转换成一条INSERT语句。然后通过这些语句，就能够创建表并插入数据。</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318" y="1957709"/>
            <a:ext cx="10130588" cy="3487187"/>
          </a:xfrm>
          <a:prstGeom prst="rect">
            <a:avLst/>
          </a:prstGeom>
        </p:spPr>
        <p:txBody>
          <a:bodyPr vert="horz" wrap="square" lIns="66008" tIns="33052" rIns="66008" bIns="33052" rtlCol="0" anchor="ctr" anchorCtr="0">
            <a:normAutofit lnSpcReduction="10000"/>
          </a:bodyPr>
          <a:lstStyle/>
          <a:p>
            <a:pPr>
              <a:lnSpc>
                <a:spcPct val="150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1-备份一个数据库</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ltLang="zh-CN"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mysqldump基本语法</a:t>
            </a:r>
            <a:r>
              <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ltLang="zh-CN"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mysqldump</a:t>
            </a:r>
            <a:r>
              <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rPr>
              <a:t>-u username -pdbnametable1 table2 ...-&gt;</a:t>
            </a:r>
            <a:r>
              <a:rPr lang="en-US" altLang="zh-CN"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BackupName.sql</a:t>
            </a:r>
            <a:endPar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ltLang="zh-CN"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其中</a:t>
            </a:r>
            <a:r>
              <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marL="285750" indent="-285750">
              <a:lnSpc>
                <a:spcPct val="186000"/>
              </a:lnSpc>
              <a:buFont typeface="Arial" panose="020B0604020202020204" pitchFamily="34" charset="0"/>
              <a:buChar char="•"/>
            </a:pPr>
            <a:r>
              <a:rPr lang="en-US" altLang="zh-CN"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dbname参数表示数据库的名称</a:t>
            </a:r>
            <a:r>
              <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marL="285750" indent="-285750">
              <a:lnSpc>
                <a:spcPct val="186000"/>
              </a:lnSpc>
              <a:buFont typeface="Arial" panose="020B0604020202020204" pitchFamily="34" charset="0"/>
              <a:buChar char="•"/>
            </a:pPr>
            <a:r>
              <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rPr>
              <a:t>table1和table2参数表示需要备份的表的名称，为空则整个数据库备份；</a:t>
            </a:r>
            <a:endPar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marL="285750" indent="-285750">
              <a:lnSpc>
                <a:spcPct val="186000"/>
              </a:lnSpc>
              <a:buFont typeface="Arial" panose="020B0604020202020204" pitchFamily="34" charset="0"/>
              <a:buChar char="•"/>
            </a:pPr>
            <a:r>
              <a:rPr lang="en-US" altLang="zh-CN"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BackupName.sql</a:t>
            </a:r>
            <a:r>
              <a:rPr lang="zh-CN" alt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参数表设计备份文件的名称，文件名前面可以加上一个绝对路径。</a:t>
            </a:r>
            <a:endParaRPr lang="en-US" altLang="zh-CN"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50000"/>
              </a:lnSpc>
            </a:pP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828803"/>
            <a:ext cx="9943465" cy="1299209"/>
          </a:xfrm>
          <a:prstGeom prst="rect">
            <a:avLst/>
          </a:prstGeom>
          <a:noFill/>
        </p:spPr>
        <p:txBody>
          <a:bodyPr vert="horz" wrap="square" lIns="121920" tIns="60960" rIns="121920" bIns="0" rtlCol="0" anchor="t" anchorCtr="0">
            <a:normAutofit/>
          </a:bodyPr>
          <a:lstStyle/>
          <a:p>
            <a:pPr>
              <a:lnSpc>
                <a:spcPct val="150000"/>
              </a:lnSpc>
            </a:pPr>
            <a:r>
              <a:rPr lang="en-US" dirty="0" err="1">
                <a:latin typeface="微软雅黑" panose="020B0503020204020204" charset="-122"/>
                <a:ea typeface="微软雅黑" panose="020B0503020204020204" charset="-122"/>
                <a:cs typeface="微软雅黑" panose="020B0503020204020204" charset="-122"/>
              </a:rPr>
              <a:t>常将数据库被分成一个后缀名为sql的文件；使用root用户备份test数据库下的person表</a:t>
            </a:r>
            <a:r>
              <a:rPr lang="en-US" dirty="0">
                <a:latin typeface="微软雅黑" panose="020B0503020204020204" charset="-122"/>
                <a:ea typeface="微软雅黑" panose="020B0503020204020204" charset="-122"/>
                <a:cs typeface="微软雅黑" panose="020B0503020204020204" charset="-122"/>
              </a:rPr>
              <a:t>
</a:t>
            </a:r>
            <a:r>
              <a:rPr lang="en-US" dirty="0" err="1">
                <a:latin typeface="微软雅黑" panose="020B0503020204020204" charset="-122"/>
                <a:ea typeface="微软雅黑" panose="020B0503020204020204" charset="-122"/>
                <a:cs typeface="微软雅黑" panose="020B0503020204020204" charset="-122"/>
              </a:rPr>
              <a:t>mysqldump</a:t>
            </a:r>
            <a:r>
              <a:rPr lang="en-US" dirty="0">
                <a:latin typeface="微软雅黑" panose="020B0503020204020204" charset="-122"/>
                <a:ea typeface="微软雅黑" panose="020B0503020204020204" charset="-122"/>
                <a:cs typeface="微软雅黑" panose="020B0503020204020204" charset="-122"/>
              </a:rPr>
              <a:t>-u root -p test person &gt; D:backup.sql</a:t>
            </a:r>
            <a:endParaRPr lang="en-US" dirty="0">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054655" y="3429000"/>
            <a:ext cx="9825435" cy="1299211"/>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1008537" y="1471067"/>
            <a:ext cx="3703163" cy="662533"/>
          </a:xfrm>
          <a:prstGeom prst="rect">
            <a:avLst/>
          </a:prstGeom>
        </p:spPr>
        <p:txBody>
          <a:bodyPr vert="horz" wrap="square" lIns="66008" tIns="33052" rIns="66008" bIns="33052" rtlCol="0" anchor="ctr" anchorCtr="0">
            <a:normAutofit/>
          </a:bodyPr>
          <a:lstStyle/>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其生成的脚本如下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42" name="图片 4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50558" y="2155645"/>
            <a:ext cx="6700080" cy="4047797"/>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1008537" y="1590917"/>
            <a:ext cx="9951563" cy="4200282"/>
          </a:xfrm>
          <a:prstGeom prst="rect">
            <a:avLst/>
          </a:prstGeom>
        </p:spPr>
        <p:txBody>
          <a:bodyPr vert="horz" wrap="square" lIns="66008" tIns="33052" rIns="66008" bIns="33052" rtlCol="0" anchor="ctr" anchorCtr="0">
            <a:normAutofit/>
          </a:bodyPr>
          <a:lstStyle/>
          <a:p>
            <a:pPr>
              <a:lnSpc>
                <a:spcPct val="150000"/>
              </a:lnSpc>
            </a:pPr>
            <a:r>
              <a:rPr lang="en-US" altLang="zh-CN" b="1" dirty="0"/>
              <a:t>2.</a:t>
            </a:r>
            <a:r>
              <a:rPr lang="zh-CN" altLang="zh-CN" b="1" dirty="0"/>
              <a:t>备份多个数据库</a:t>
            </a:r>
            <a:endParaRPr lang="zh-CN" altLang="zh-CN" dirty="0"/>
          </a:p>
          <a:p>
            <a:pPr>
              <a:lnSpc>
                <a:spcPct val="150000"/>
              </a:lnSpc>
            </a:pPr>
            <a:r>
              <a:rPr lang="zh-CN" altLang="zh-CN" dirty="0"/>
              <a:t>语法：</a:t>
            </a:r>
            <a:endParaRPr lang="zh-CN" altLang="zh-CN" dirty="0"/>
          </a:p>
          <a:p>
            <a:pPr>
              <a:lnSpc>
                <a:spcPct val="150000"/>
              </a:lnSpc>
            </a:pPr>
            <a:r>
              <a:rPr lang="en-US" altLang="zh-CN" dirty="0" err="1"/>
              <a:t>mysqldump</a:t>
            </a:r>
            <a:r>
              <a:rPr lang="en-US" altLang="zh-CN" dirty="0"/>
              <a:t> -u username -p --databases dbname2 </a:t>
            </a:r>
            <a:r>
              <a:rPr lang="en-US" altLang="zh-CN" dirty="0" err="1"/>
              <a:t>dbname2</a:t>
            </a:r>
            <a:r>
              <a:rPr lang="en-US" altLang="zh-CN" dirty="0"/>
              <a:t> &gt; </a:t>
            </a:r>
            <a:r>
              <a:rPr lang="en-US" altLang="zh-CN" dirty="0" err="1"/>
              <a:t>Backup.sql</a:t>
            </a:r>
            <a:endParaRPr lang="zh-CN" altLang="zh-CN" dirty="0"/>
          </a:p>
          <a:p>
            <a:pPr>
              <a:lnSpc>
                <a:spcPct val="150000"/>
              </a:lnSpc>
            </a:pPr>
            <a:r>
              <a:rPr lang="zh-CN" altLang="zh-CN" dirty="0"/>
              <a:t>加上了</a:t>
            </a:r>
            <a:r>
              <a:rPr lang="en-US" altLang="zh-CN" dirty="0"/>
              <a:t>--databases</a:t>
            </a:r>
            <a:r>
              <a:rPr lang="zh-CN" altLang="zh-CN" dirty="0"/>
              <a:t>选项，然后后面跟多个数据库</a:t>
            </a:r>
            <a:endParaRPr lang="zh-CN" altLang="zh-CN" dirty="0"/>
          </a:p>
          <a:p>
            <a:pPr>
              <a:lnSpc>
                <a:spcPct val="150000"/>
              </a:lnSpc>
            </a:pPr>
            <a:r>
              <a:rPr lang="en-US" altLang="zh-CN" dirty="0" err="1"/>
              <a:t>mysqldump</a:t>
            </a:r>
            <a:r>
              <a:rPr lang="en-US" altLang="zh-CN" dirty="0"/>
              <a:t> -u root -p --databases test </a:t>
            </a:r>
            <a:r>
              <a:rPr lang="en-US" altLang="zh-CN" dirty="0" err="1"/>
              <a:t>mysql</a:t>
            </a:r>
            <a:r>
              <a:rPr lang="en-US" altLang="zh-CN" dirty="0"/>
              <a:t> &gt; D:\backup.sql</a:t>
            </a:r>
            <a:endParaRPr lang="zh-CN" altLang="zh-CN" dirty="0"/>
          </a:p>
          <a:p>
            <a:pPr>
              <a:lnSpc>
                <a:spcPct val="150000"/>
              </a:lnSpc>
            </a:pPr>
            <a:r>
              <a:rPr lang="en-US" altLang="zh-CN" b="1" dirty="0"/>
              <a:t>3.</a:t>
            </a:r>
            <a:r>
              <a:rPr lang="zh-CN" altLang="zh-CN" b="1" dirty="0"/>
              <a:t>备份所有数据库</a:t>
            </a:r>
            <a:endParaRPr lang="zh-CN" altLang="zh-CN" dirty="0"/>
          </a:p>
          <a:p>
            <a:pPr>
              <a:lnSpc>
                <a:spcPct val="150000"/>
              </a:lnSpc>
            </a:pPr>
            <a:r>
              <a:rPr lang="en-US" altLang="zh-CN" dirty="0" err="1"/>
              <a:t>mysqldump</a:t>
            </a:r>
            <a:r>
              <a:rPr lang="zh-CN" altLang="zh-CN" dirty="0"/>
              <a:t>命令备份所有数据库的语法如下：</a:t>
            </a:r>
            <a:endParaRPr lang="zh-CN" altLang="zh-CN" dirty="0"/>
          </a:p>
          <a:p>
            <a:pPr>
              <a:lnSpc>
                <a:spcPct val="150000"/>
              </a:lnSpc>
            </a:pPr>
            <a:r>
              <a:rPr lang="en-US" altLang="zh-CN" dirty="0" err="1"/>
              <a:t>mysqldump</a:t>
            </a:r>
            <a:r>
              <a:rPr lang="en-US" altLang="zh-CN" dirty="0"/>
              <a:t> -u username -p -all-databases &gt; </a:t>
            </a:r>
            <a:r>
              <a:rPr lang="en-US" altLang="zh-CN" dirty="0" err="1"/>
              <a:t>BackupName.sql</a:t>
            </a:r>
            <a:endParaRPr lang="zh-CN" altLang="zh-CN" dirty="0"/>
          </a:p>
          <a:p>
            <a:pPr>
              <a:lnSpc>
                <a:spcPct val="150000"/>
              </a:lnSpc>
            </a:pPr>
            <a:r>
              <a:rPr lang="zh-CN" altLang="zh-CN" dirty="0"/>
              <a:t>示例：</a:t>
            </a:r>
            <a:endParaRPr lang="zh-CN" altLang="zh-CN" dirty="0"/>
          </a:p>
          <a:p>
            <a:pPr>
              <a:lnSpc>
                <a:spcPct val="150000"/>
              </a:lnSpc>
            </a:pPr>
            <a:r>
              <a:rPr lang="en-US" altLang="zh-CN" dirty="0" err="1"/>
              <a:t>mysqldump</a:t>
            </a:r>
            <a:r>
              <a:rPr lang="en-US" altLang="zh-CN" dirty="0"/>
              <a:t> -u -root -p -all-databases &gt; D:\all.sql</a:t>
            </a:r>
            <a:endParaRPr lang="zh-CN" altLang="zh-CN" dirty="0"/>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1008537" y="1676400"/>
            <a:ext cx="9951563" cy="3429001"/>
          </a:xfrm>
          <a:prstGeom prst="rect">
            <a:avLst/>
          </a:prstGeom>
        </p:spPr>
        <p:txBody>
          <a:bodyPr vert="horz" wrap="square" lIns="66008" tIns="33052" rIns="66008" bIns="33052" rtlCol="0" anchor="ctr" anchorCtr="0">
            <a:normAutofit/>
          </a:bodyPr>
          <a:lstStyle/>
          <a:p>
            <a:pPr>
              <a:lnSpc>
                <a:spcPct val="150000"/>
              </a:lnSpc>
            </a:pPr>
            <a:r>
              <a:rPr lang="zh-CN" altLang="en-US" b="1" dirty="0"/>
              <a:t>二、直接复制整个数据库目录</a:t>
            </a:r>
            <a:endParaRPr lang="zh-CN" altLang="en-US" b="1" dirty="0"/>
          </a:p>
          <a:p>
            <a:pPr>
              <a:lnSpc>
                <a:spcPct val="150000"/>
              </a:lnSpc>
            </a:pPr>
            <a:r>
              <a:rPr lang="en-US" altLang="zh-CN" b="1" dirty="0"/>
              <a:t>MySQL</a:t>
            </a:r>
            <a:r>
              <a:rPr lang="zh-CN" altLang="en-US" b="1" dirty="0"/>
              <a:t>有一种非常简单的备份方法，就是将</a:t>
            </a:r>
            <a:r>
              <a:rPr lang="en-US" altLang="zh-CN" b="1" dirty="0"/>
              <a:t>MySQL</a:t>
            </a:r>
            <a:r>
              <a:rPr lang="zh-CN" altLang="en-US" b="1" dirty="0"/>
              <a:t>中的数据库文件直接复制出来。这是最简单，速度最快的方法。</a:t>
            </a:r>
            <a:endParaRPr lang="zh-CN" altLang="en-US" b="1" dirty="0"/>
          </a:p>
          <a:p>
            <a:pPr>
              <a:lnSpc>
                <a:spcPct val="150000"/>
              </a:lnSpc>
            </a:pPr>
            <a:r>
              <a:rPr lang="zh-CN" altLang="en-US" b="1" dirty="0"/>
              <a:t>不过在此之前，要先将服务器停止，这样才可以保证在复制期间数据库的数据不会发生变化。如果在复制数据库的过程中还有数据写入，就会造成数据不一致。这种情况在开发环境可以，但是在生产环境中很难允许备份服务器。</a:t>
            </a:r>
            <a:endParaRPr lang="zh-CN" altLang="en-US" b="1" dirty="0"/>
          </a:p>
          <a:p>
            <a:pPr>
              <a:lnSpc>
                <a:spcPct val="150000"/>
              </a:lnSpc>
            </a:pPr>
            <a:r>
              <a:rPr lang="zh-CN" altLang="en-US" b="1" dirty="0"/>
              <a:t>注意：这种方法不适用于</a:t>
            </a:r>
            <a:r>
              <a:rPr lang="en-US" altLang="zh-CN" b="1" dirty="0" err="1"/>
              <a:t>InnoDB</a:t>
            </a:r>
            <a:r>
              <a:rPr lang="zh-CN" altLang="en-US" b="1" dirty="0"/>
              <a:t>存储引擎的表，而对于</a:t>
            </a:r>
            <a:r>
              <a:rPr lang="en-US" altLang="zh-CN" b="1" dirty="0" err="1"/>
              <a:t>MyISAM</a:t>
            </a:r>
            <a:r>
              <a:rPr lang="zh-CN" altLang="en-US" b="1" dirty="0"/>
              <a:t>存储引擎的表很方便。同时，还原时</a:t>
            </a:r>
            <a:r>
              <a:rPr lang="en-US" altLang="zh-CN" b="1" dirty="0"/>
              <a:t>MySQL</a:t>
            </a:r>
            <a:r>
              <a:rPr lang="zh-CN" altLang="en-US" b="1" dirty="0"/>
              <a:t>的版本最好相同。</a:t>
            </a:r>
            <a:endParaRPr lang="zh-CN" altLang="en-US" b="1" dirty="0"/>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1008537" y="1590916"/>
            <a:ext cx="9951563" cy="4449005"/>
          </a:xfrm>
          <a:prstGeom prst="rect">
            <a:avLst/>
          </a:prstGeom>
        </p:spPr>
        <p:txBody>
          <a:bodyPr vert="horz" wrap="square" lIns="66008" tIns="33052" rIns="66008" bIns="33052" rtlCol="0" anchor="ctr" anchorCtr="0">
            <a:normAutofit/>
          </a:bodyPr>
          <a:lstStyle/>
          <a:p>
            <a:pPr>
              <a:lnSpc>
                <a:spcPct val="150000"/>
              </a:lnSpc>
            </a:pPr>
            <a:r>
              <a:rPr lang="zh-CN" altLang="zh-CN" b="1" dirty="0"/>
              <a:t>三、使用</a:t>
            </a:r>
            <a:r>
              <a:rPr lang="en-US" altLang="zh-CN" b="1" dirty="0" err="1"/>
              <a:t>mysqlhotcopy</a:t>
            </a:r>
            <a:r>
              <a:rPr lang="zh-CN" altLang="zh-CN" b="1" dirty="0"/>
              <a:t>工具快速备份</a:t>
            </a:r>
            <a:endParaRPr lang="zh-CN" altLang="zh-CN" dirty="0"/>
          </a:p>
          <a:p>
            <a:pPr>
              <a:lnSpc>
                <a:spcPct val="150000"/>
              </a:lnSpc>
            </a:pPr>
            <a:r>
              <a:rPr lang="zh-CN" altLang="zh-CN" dirty="0"/>
              <a:t>　　一看名字就知道是热备份。因此</a:t>
            </a:r>
            <a:r>
              <a:rPr lang="en-US" altLang="zh-CN" dirty="0"/>
              <a:t>,</a:t>
            </a:r>
            <a:r>
              <a:rPr lang="en-US" altLang="zh-CN" dirty="0" err="1"/>
              <a:t>mysqlhotcopy</a:t>
            </a:r>
            <a:r>
              <a:rPr lang="zh-CN" altLang="zh-CN" dirty="0"/>
              <a:t>支持不停止</a:t>
            </a:r>
            <a:r>
              <a:rPr lang="en-US" altLang="zh-CN" dirty="0"/>
              <a:t>MySQL</a:t>
            </a:r>
            <a:r>
              <a:rPr lang="zh-CN" altLang="zh-CN" dirty="0"/>
              <a:t>服务器备份。而且，</a:t>
            </a:r>
            <a:r>
              <a:rPr lang="en-US" altLang="zh-CN" dirty="0" err="1"/>
              <a:t>mysqlhotcopy</a:t>
            </a:r>
            <a:r>
              <a:rPr lang="zh-CN" altLang="zh-CN" dirty="0"/>
              <a:t>的备份方式比</a:t>
            </a:r>
            <a:r>
              <a:rPr lang="en-US" altLang="zh-CN" dirty="0" err="1"/>
              <a:t>mysqldump</a:t>
            </a:r>
            <a:r>
              <a:rPr lang="zh-CN" altLang="zh-CN" dirty="0"/>
              <a:t>快。</a:t>
            </a:r>
            <a:r>
              <a:rPr lang="en-US" altLang="zh-CN" dirty="0" err="1"/>
              <a:t>mysqlhotcopy</a:t>
            </a:r>
            <a:r>
              <a:rPr lang="zh-CN" altLang="zh-CN" dirty="0"/>
              <a:t>是一个</a:t>
            </a:r>
            <a:r>
              <a:rPr lang="en-US" altLang="zh-CN" dirty="0" err="1"/>
              <a:t>perl</a:t>
            </a:r>
            <a:r>
              <a:rPr lang="zh-CN" altLang="zh-CN" dirty="0"/>
              <a:t>脚本，主要在</a:t>
            </a:r>
            <a:r>
              <a:rPr lang="en-US" altLang="zh-CN" dirty="0"/>
              <a:t>Linux</a:t>
            </a:r>
            <a:r>
              <a:rPr lang="zh-CN" altLang="zh-CN" dirty="0"/>
              <a:t>系统下使用。其使用</a:t>
            </a:r>
            <a:r>
              <a:rPr lang="en-US" altLang="zh-CN" dirty="0"/>
              <a:t>LOCK TABLES</a:t>
            </a:r>
            <a:r>
              <a:rPr lang="zh-CN" altLang="zh-CN" dirty="0"/>
              <a:t>、</a:t>
            </a:r>
            <a:r>
              <a:rPr lang="en-US" altLang="zh-CN" dirty="0"/>
              <a:t>FLUSH TABLES</a:t>
            </a:r>
            <a:r>
              <a:rPr lang="zh-CN" altLang="zh-CN" dirty="0"/>
              <a:t>和</a:t>
            </a:r>
            <a:r>
              <a:rPr lang="en-US" altLang="zh-CN" dirty="0"/>
              <a:t>cp</a:t>
            </a:r>
            <a:r>
              <a:rPr lang="zh-CN" altLang="zh-CN" dirty="0"/>
              <a:t>来进行快速备份。</a:t>
            </a:r>
            <a:endParaRPr lang="zh-CN" altLang="zh-CN" dirty="0"/>
          </a:p>
          <a:p>
            <a:pPr>
              <a:lnSpc>
                <a:spcPct val="150000"/>
              </a:lnSpc>
            </a:pPr>
            <a:r>
              <a:rPr lang="zh-CN" altLang="zh-CN" dirty="0"/>
              <a:t>　　原理：先将需要备份的数据库加上一个读锁，然后用</a:t>
            </a:r>
            <a:r>
              <a:rPr lang="en-US" altLang="zh-CN" dirty="0"/>
              <a:t>FLUSH TABLES</a:t>
            </a:r>
            <a:r>
              <a:rPr lang="zh-CN" altLang="zh-CN" dirty="0"/>
              <a:t>将内存中的数据写回到硬盘上的数据库，最后，把需要备份的数据库文件复制到目标目录。</a:t>
            </a:r>
            <a:endParaRPr lang="zh-CN" altLang="zh-CN" dirty="0"/>
          </a:p>
          <a:p>
            <a:pPr>
              <a:lnSpc>
                <a:spcPct val="150000"/>
              </a:lnSpc>
            </a:pPr>
            <a:r>
              <a:rPr lang="zh-CN" altLang="zh-CN" dirty="0"/>
              <a:t>　　命令格式如下：</a:t>
            </a:r>
            <a:endParaRPr lang="zh-CN" altLang="zh-CN" dirty="0"/>
          </a:p>
          <a:p>
            <a:pPr>
              <a:lnSpc>
                <a:spcPct val="150000"/>
              </a:lnSpc>
            </a:pPr>
            <a:r>
              <a:rPr lang="en-US" altLang="zh-CN" dirty="0"/>
              <a:t>[</a:t>
            </a:r>
            <a:r>
              <a:rPr lang="en-US" altLang="zh-CN" dirty="0" err="1"/>
              <a:t>root@localhost</a:t>
            </a:r>
            <a:r>
              <a:rPr lang="en-US" altLang="zh-CN" dirty="0"/>
              <a:t> ~]# </a:t>
            </a:r>
            <a:r>
              <a:rPr lang="en-US" altLang="zh-CN" dirty="0" err="1"/>
              <a:t>mysqlhotcopy</a:t>
            </a:r>
            <a:r>
              <a:rPr lang="en-US" altLang="zh-CN" dirty="0"/>
              <a:t> [option] dbname1 dbname2 </a:t>
            </a:r>
            <a:r>
              <a:rPr lang="en-US" altLang="zh-CN" dirty="0" err="1"/>
              <a:t>backupDir</a:t>
            </a:r>
            <a:r>
              <a:rPr lang="en-US" altLang="zh-CN" dirty="0"/>
              <a:t>/</a:t>
            </a:r>
            <a:endParaRPr lang="zh-CN" altLang="zh-CN" dirty="0"/>
          </a:p>
          <a:p>
            <a:pPr lvl="0">
              <a:lnSpc>
                <a:spcPct val="150000"/>
              </a:lnSpc>
            </a:pPr>
            <a:r>
              <a:rPr lang="en-US" altLang="zh-CN" dirty="0" err="1"/>
              <a:t>dbname</a:t>
            </a:r>
            <a:r>
              <a:rPr lang="zh-CN" altLang="zh-CN" dirty="0"/>
              <a:t>：数据库名称；</a:t>
            </a:r>
            <a:endParaRPr lang="zh-CN" altLang="zh-CN" dirty="0"/>
          </a:p>
          <a:p>
            <a:pPr lvl="0">
              <a:lnSpc>
                <a:spcPct val="150000"/>
              </a:lnSpc>
            </a:pPr>
            <a:r>
              <a:rPr lang="en-US" altLang="zh-CN" dirty="0" err="1"/>
              <a:t>backupDir</a:t>
            </a:r>
            <a:r>
              <a:rPr lang="zh-CN" altLang="zh-CN" dirty="0"/>
              <a:t>：备份到哪个文件夹下；　　</a:t>
            </a:r>
            <a:endParaRPr lang="zh-CN" altLang="zh-CN" dirty="0"/>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6227" y="577545"/>
            <a:ext cx="3002112" cy="661238"/>
          </a:xfrm>
          <a:prstGeom prst="rect">
            <a:avLst/>
          </a:prstGeom>
        </p:spPr>
        <p:txBody>
          <a:bodyPr lIns="121679" tIns="60839" rIns="121679" bIns="6083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3195" b="1" dirty="0">
                <a:solidFill>
                  <a:srgbClr val="1369B2"/>
                </a:solidFill>
                <a:latin typeface="微软雅黑" panose="020B0503020204020204" charset="-122"/>
                <a:ea typeface="微软雅黑" panose="020B0503020204020204" charset="-122"/>
                <a:cs typeface="+mn-ea"/>
                <a:sym typeface="+mn-lt"/>
              </a:rPr>
              <a:t>目录</a:t>
            </a:r>
            <a:r>
              <a:rPr lang="en-US" altLang="zh-CN" sz="3195" b="1" dirty="0">
                <a:solidFill>
                  <a:srgbClr val="1369B2"/>
                </a:solidFill>
                <a:latin typeface="微软雅黑" panose="020B0503020204020204" charset="-122"/>
                <a:ea typeface="微软雅黑" panose="020B0503020204020204" charset="-122"/>
                <a:cs typeface="+mn-ea"/>
                <a:sym typeface="+mn-lt"/>
              </a:rPr>
              <a:t>/</a:t>
            </a:r>
            <a:r>
              <a:rPr lang="en-US" altLang="zh-CN" sz="2395" dirty="0">
                <a:solidFill>
                  <a:srgbClr val="1369B2"/>
                </a:solidFill>
                <a:latin typeface="微软雅黑" panose="020B0503020204020204" charset="-122"/>
                <a:ea typeface="微软雅黑" panose="020B0503020204020204" charset="-122"/>
                <a:cs typeface="+mn-ea"/>
                <a:sym typeface="+mn-lt"/>
              </a:rPr>
              <a:t>Contents</a:t>
            </a:r>
            <a:endParaRPr lang="en-GB" sz="2395" dirty="0">
              <a:solidFill>
                <a:srgbClr val="1369B2"/>
              </a:solidFill>
              <a:latin typeface="微软雅黑" panose="020B0503020204020204" charset="-122"/>
              <a:ea typeface="微软雅黑" panose="020B0503020204020204" charset="-122"/>
              <a:cs typeface="+mn-ea"/>
              <a:sym typeface="+mn-lt"/>
            </a:endParaRPr>
          </a:p>
        </p:txBody>
      </p:sp>
      <p:grpSp>
        <p:nvGrpSpPr>
          <p:cNvPr id="45" name="组合 44"/>
          <p:cNvGrpSpPr/>
          <p:nvPr/>
        </p:nvGrpSpPr>
        <p:grpSpPr>
          <a:xfrm>
            <a:off x="2993348" y="1990061"/>
            <a:ext cx="1189861" cy="611864"/>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01</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48" name="组合 47"/>
          <p:cNvGrpSpPr/>
          <p:nvPr/>
        </p:nvGrpSpPr>
        <p:grpSpPr>
          <a:xfrm>
            <a:off x="2993348" y="2970212"/>
            <a:ext cx="1189861" cy="617198"/>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02</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1" name="组合 50"/>
          <p:cNvGrpSpPr/>
          <p:nvPr/>
        </p:nvGrpSpPr>
        <p:grpSpPr>
          <a:xfrm>
            <a:off x="2993348" y="3943013"/>
            <a:ext cx="1189861" cy="613325"/>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03</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60" name="组合 59"/>
          <p:cNvGrpSpPr/>
          <p:nvPr/>
        </p:nvGrpSpPr>
        <p:grpSpPr>
          <a:xfrm>
            <a:off x="3897131" y="1981200"/>
            <a:ext cx="5485823" cy="611578"/>
            <a:chOff x="4315150" y="953426"/>
            <a:chExt cx="4122956" cy="539804"/>
          </a:xfrm>
        </p:grpSpPr>
        <p:sp>
          <p:nvSpPr>
            <p:cNvPr id="61" name="矩形 60"/>
            <p:cNvSpPr/>
            <p:nvPr/>
          </p:nvSpPr>
          <p:spPr>
            <a:xfrm>
              <a:off x="4841196" y="1036090"/>
              <a:ext cx="2827147"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用户与权限概述</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2" name="平行四边形 61"/>
            <p:cNvSpPr/>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3" name="组合 62"/>
          <p:cNvGrpSpPr/>
          <p:nvPr/>
        </p:nvGrpSpPr>
        <p:grpSpPr>
          <a:xfrm>
            <a:off x="3897131" y="2953419"/>
            <a:ext cx="5485823" cy="611578"/>
            <a:chOff x="4315150" y="1647579"/>
            <a:chExt cx="4122956" cy="539804"/>
          </a:xfrm>
        </p:grpSpPr>
        <p:sp>
          <p:nvSpPr>
            <p:cNvPr id="64" name="矩形 63"/>
            <p:cNvSpPr/>
            <p:nvPr/>
          </p:nvSpPr>
          <p:spPr>
            <a:xfrm>
              <a:off x="4840998" y="1730368"/>
              <a:ext cx="3238445"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用户管理</a:t>
              </a:r>
              <a:endParaRPr lang="zh-CN" altLang="en-GB" sz="1995" dirty="0">
                <a:solidFill>
                  <a:srgbClr val="595959"/>
                </a:solidFill>
                <a:latin typeface="微软雅黑" panose="020B0503020204020204" charset="-122"/>
                <a:ea typeface="微软雅黑" panose="020B0503020204020204" charset="-122"/>
                <a:cs typeface="+mn-ea"/>
                <a:sym typeface="+mn-lt"/>
              </a:endParaRPr>
            </a:p>
          </p:txBody>
        </p:sp>
        <p:sp>
          <p:nvSpPr>
            <p:cNvPr id="65" name="平行四边形 64"/>
            <p:cNvSpPr/>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19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6" name="组合 65"/>
          <p:cNvGrpSpPr/>
          <p:nvPr/>
        </p:nvGrpSpPr>
        <p:grpSpPr>
          <a:xfrm>
            <a:off x="3897131" y="3921402"/>
            <a:ext cx="5485823" cy="611578"/>
            <a:chOff x="4315150" y="2341731"/>
            <a:chExt cx="4122956" cy="539804"/>
          </a:xfrm>
        </p:grpSpPr>
        <p:sp>
          <p:nvSpPr>
            <p:cNvPr id="67" name="矩形 66"/>
            <p:cNvSpPr/>
            <p:nvPr/>
          </p:nvSpPr>
          <p:spPr>
            <a:xfrm>
              <a:off x="4840998" y="2424520"/>
              <a:ext cx="3437543" cy="331154"/>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权限管理</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68" name="平行四边形 67"/>
            <p:cNvSpPr/>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2" name="组合 1"/>
          <p:cNvGrpSpPr/>
          <p:nvPr/>
        </p:nvGrpSpPr>
        <p:grpSpPr>
          <a:xfrm>
            <a:off x="2921000" y="4949275"/>
            <a:ext cx="1189861" cy="613325"/>
            <a:chOff x="2215144" y="3084852"/>
            <a:chExt cx="1244730" cy="844793"/>
          </a:xfrm>
        </p:grpSpPr>
        <p:sp>
          <p:nvSpPr>
            <p:cNvPr id="3" name="平行四边形 2"/>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 name="文本框 11"/>
            <p:cNvSpPr txBox="1"/>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04</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 name="组合 4"/>
          <p:cNvGrpSpPr/>
          <p:nvPr/>
        </p:nvGrpSpPr>
        <p:grpSpPr>
          <a:xfrm>
            <a:off x="3824783" y="4927664"/>
            <a:ext cx="5485823" cy="611578"/>
            <a:chOff x="4315150" y="2341731"/>
            <a:chExt cx="4122956" cy="539804"/>
          </a:xfrm>
        </p:grpSpPr>
        <p:sp>
          <p:nvSpPr>
            <p:cNvPr id="6" name="矩形 5"/>
            <p:cNvSpPr/>
            <p:nvPr/>
          </p:nvSpPr>
          <p:spPr>
            <a:xfrm>
              <a:off x="4840998" y="2424520"/>
              <a:ext cx="3437543" cy="331154"/>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数据备份与还原</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7" name="平行四边形 6"/>
            <p:cNvSpPr/>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1008537" y="1590916"/>
            <a:ext cx="9951563" cy="4630335"/>
          </a:xfrm>
          <a:prstGeom prst="rect">
            <a:avLst/>
          </a:prstGeom>
        </p:spPr>
        <p:txBody>
          <a:bodyPr vert="horz" wrap="square" lIns="66008" tIns="33052" rIns="66008" bIns="33052" rtlCol="0" anchor="ctr" anchorCtr="0">
            <a:normAutofit/>
          </a:bodyPr>
          <a:lstStyle/>
          <a:p>
            <a:pPr>
              <a:lnSpc>
                <a:spcPct val="150000"/>
              </a:lnSpc>
            </a:pPr>
            <a:r>
              <a:rPr lang="zh-CN" altLang="zh-CN" dirty="0"/>
              <a:t>常用选项：</a:t>
            </a:r>
            <a:endParaRPr lang="zh-CN" altLang="zh-CN" dirty="0"/>
          </a:p>
          <a:p>
            <a:pPr lvl="0">
              <a:lnSpc>
                <a:spcPct val="150000"/>
              </a:lnSpc>
            </a:pPr>
            <a:r>
              <a:rPr lang="en-US" altLang="zh-CN" dirty="0"/>
              <a:t>--help</a:t>
            </a:r>
            <a:r>
              <a:rPr lang="zh-CN" altLang="zh-CN" dirty="0"/>
              <a:t>：查看</a:t>
            </a:r>
            <a:r>
              <a:rPr lang="en-US" altLang="zh-CN" dirty="0" err="1"/>
              <a:t>mysqlhotcopy</a:t>
            </a:r>
            <a:r>
              <a:rPr lang="zh-CN" altLang="zh-CN" dirty="0"/>
              <a:t>帮助；</a:t>
            </a:r>
            <a:endParaRPr lang="zh-CN" altLang="zh-CN" dirty="0"/>
          </a:p>
          <a:p>
            <a:pPr lvl="0">
              <a:lnSpc>
                <a:spcPct val="150000"/>
              </a:lnSpc>
            </a:pPr>
            <a:r>
              <a:rPr lang="en-US" altLang="zh-CN" dirty="0"/>
              <a:t>--</a:t>
            </a:r>
            <a:r>
              <a:rPr lang="en-US" altLang="zh-CN" dirty="0" err="1"/>
              <a:t>allowold</a:t>
            </a:r>
            <a:r>
              <a:rPr lang="zh-CN" altLang="zh-CN" dirty="0"/>
              <a:t>：如果备份目录下存在相同的备份文件，将旧的备份文件加上</a:t>
            </a:r>
            <a:r>
              <a:rPr lang="en-US" altLang="zh-CN" dirty="0"/>
              <a:t>_old</a:t>
            </a:r>
            <a:r>
              <a:rPr lang="zh-CN" altLang="zh-CN" dirty="0"/>
              <a:t>；</a:t>
            </a:r>
            <a:endParaRPr lang="zh-CN" altLang="zh-CN" dirty="0"/>
          </a:p>
          <a:p>
            <a:pPr lvl="0">
              <a:lnSpc>
                <a:spcPct val="150000"/>
              </a:lnSpc>
            </a:pPr>
            <a:r>
              <a:rPr lang="en-US" altLang="zh-CN" dirty="0"/>
              <a:t>--</a:t>
            </a:r>
            <a:r>
              <a:rPr lang="en-US" altLang="zh-CN" dirty="0" err="1"/>
              <a:t>keepold</a:t>
            </a:r>
            <a:r>
              <a:rPr lang="zh-CN" altLang="zh-CN" dirty="0"/>
              <a:t>：如果备份目录下存在相同的备份文件，不删除旧的备份文件，而是将旧的文件更名；</a:t>
            </a:r>
            <a:endParaRPr lang="zh-CN" altLang="zh-CN" dirty="0"/>
          </a:p>
          <a:p>
            <a:pPr lvl="0">
              <a:lnSpc>
                <a:spcPct val="150000"/>
              </a:lnSpc>
            </a:pPr>
            <a:r>
              <a:rPr lang="en-US" altLang="zh-CN" dirty="0"/>
              <a:t>--</a:t>
            </a:r>
            <a:r>
              <a:rPr lang="en-US" altLang="zh-CN" dirty="0" err="1"/>
              <a:t>flushlog</a:t>
            </a:r>
            <a:r>
              <a:rPr lang="zh-CN" altLang="zh-CN" dirty="0"/>
              <a:t>：本次辈分之后，将对数据库的更新记录到日志中；</a:t>
            </a:r>
            <a:endParaRPr lang="zh-CN" altLang="zh-CN" dirty="0"/>
          </a:p>
          <a:p>
            <a:pPr lvl="0">
              <a:lnSpc>
                <a:spcPct val="150000"/>
              </a:lnSpc>
            </a:pPr>
            <a:r>
              <a:rPr lang="en-US" altLang="zh-CN" dirty="0"/>
              <a:t>--</a:t>
            </a:r>
            <a:r>
              <a:rPr lang="en-US" altLang="zh-CN" dirty="0" err="1"/>
              <a:t>noindices</a:t>
            </a:r>
            <a:r>
              <a:rPr lang="zh-CN" altLang="zh-CN" dirty="0"/>
              <a:t>：只备份数据文件，不备份索引文件；</a:t>
            </a:r>
            <a:endParaRPr lang="zh-CN" altLang="zh-CN" dirty="0"/>
          </a:p>
          <a:p>
            <a:pPr lvl="0">
              <a:lnSpc>
                <a:spcPct val="150000"/>
              </a:lnSpc>
            </a:pPr>
            <a:r>
              <a:rPr lang="en-US" altLang="zh-CN" dirty="0"/>
              <a:t>--user=</a:t>
            </a:r>
            <a:r>
              <a:rPr lang="zh-CN" altLang="zh-CN" dirty="0"/>
              <a:t>用户名：用来指定用户名，可以用</a:t>
            </a:r>
            <a:r>
              <a:rPr lang="en-US" altLang="zh-CN" dirty="0"/>
              <a:t>-u</a:t>
            </a:r>
            <a:r>
              <a:rPr lang="zh-CN" altLang="zh-CN" dirty="0"/>
              <a:t>代替；</a:t>
            </a:r>
            <a:endParaRPr lang="zh-CN" altLang="zh-CN" dirty="0"/>
          </a:p>
          <a:p>
            <a:pPr lvl="0">
              <a:lnSpc>
                <a:spcPct val="150000"/>
              </a:lnSpc>
            </a:pPr>
            <a:r>
              <a:rPr lang="en-US" altLang="zh-CN" dirty="0"/>
              <a:t>--password=</a:t>
            </a:r>
            <a:r>
              <a:rPr lang="zh-CN" altLang="zh-CN" dirty="0"/>
              <a:t>密码：用来指定密码，可以用</a:t>
            </a:r>
            <a:r>
              <a:rPr lang="en-US" altLang="zh-CN" dirty="0"/>
              <a:t>-p</a:t>
            </a:r>
            <a:r>
              <a:rPr lang="zh-CN" altLang="zh-CN" dirty="0"/>
              <a:t>代替。使用</a:t>
            </a:r>
            <a:r>
              <a:rPr lang="en-US" altLang="zh-CN" dirty="0"/>
              <a:t>-p</a:t>
            </a:r>
            <a:r>
              <a:rPr lang="zh-CN" altLang="zh-CN" dirty="0"/>
              <a:t>时，密码与</a:t>
            </a:r>
            <a:r>
              <a:rPr lang="en-US" altLang="zh-CN" dirty="0"/>
              <a:t>-p</a:t>
            </a:r>
            <a:r>
              <a:rPr lang="zh-CN" altLang="zh-CN" dirty="0"/>
              <a:t>之间没有空格；</a:t>
            </a:r>
            <a:endParaRPr lang="zh-CN" altLang="zh-CN" dirty="0"/>
          </a:p>
          <a:p>
            <a:pPr lvl="0">
              <a:lnSpc>
                <a:spcPct val="150000"/>
              </a:lnSpc>
            </a:pPr>
            <a:r>
              <a:rPr lang="en-US" altLang="zh-CN" dirty="0"/>
              <a:t>--port=</a:t>
            </a:r>
            <a:r>
              <a:rPr lang="zh-CN" altLang="zh-CN" dirty="0"/>
              <a:t>端口号：用来指定访问端口，可以用</a:t>
            </a:r>
            <a:r>
              <a:rPr lang="en-US" altLang="zh-CN" dirty="0"/>
              <a:t>-P</a:t>
            </a:r>
            <a:r>
              <a:rPr lang="zh-CN" altLang="zh-CN" dirty="0"/>
              <a:t>代替；</a:t>
            </a:r>
            <a:endParaRPr lang="zh-CN" altLang="zh-CN" dirty="0"/>
          </a:p>
          <a:p>
            <a:pPr lvl="0">
              <a:lnSpc>
                <a:spcPct val="150000"/>
              </a:lnSpc>
            </a:pPr>
            <a:r>
              <a:rPr lang="en-US" altLang="zh-CN" dirty="0"/>
              <a:t>--socket=socket</a:t>
            </a:r>
            <a:r>
              <a:rPr lang="zh-CN" altLang="zh-CN" dirty="0"/>
              <a:t>文件：用来指定</a:t>
            </a:r>
            <a:r>
              <a:rPr lang="en-US" altLang="zh-CN" dirty="0"/>
              <a:t>socket</a:t>
            </a:r>
            <a:r>
              <a:rPr lang="zh-CN" altLang="zh-CN" dirty="0"/>
              <a:t>文件，可以用</a:t>
            </a:r>
            <a:r>
              <a:rPr lang="en-US" altLang="zh-CN" dirty="0"/>
              <a:t>-S</a:t>
            </a:r>
            <a:r>
              <a:rPr lang="zh-CN" altLang="zh-CN" dirty="0"/>
              <a:t>代替</a:t>
            </a:r>
            <a:r>
              <a:rPr lang="zh-CN" altLang="en-US" dirty="0"/>
              <a:t>。</a:t>
            </a:r>
            <a:endParaRPr lang="zh-CN" altLang="zh-CN" dirty="0"/>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数据备份</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752600"/>
            <a:ext cx="9785725" cy="3809999"/>
          </a:xfrm>
          <a:prstGeom prst="rect">
            <a:avLst/>
          </a:prstGeom>
        </p:spPr>
        <p:txBody>
          <a:bodyPr vert="horz" wrap="square" lIns="123825" tIns="123825" rIns="57150" bIns="123825" rtlCol="0" anchor="t" anchorCtr="0">
            <a:normAutofit/>
          </a:bodyPr>
          <a:lstStyle/>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一、还原使用mysqldump命令备份的数据库的语法如下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mysql</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-u root -p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dbname</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&lt;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backup.sq</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示例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mysql</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-u root -p &lt; C:backup.sql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二、还原直接复制目录的备份</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通过这种方式还原时，必须保证两个MySQL数据库的版本号是相同的。MyISAM类型的表有效，对于InnoDB类型的表不可用，InnoDB表的表空间不能直接复制。</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1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2" name="Group 9"/>
          <p:cNvGrpSpPr/>
          <p:nvPr/>
        </p:nvGrpSpPr>
        <p:grpSpPr>
          <a:xfrm>
            <a:off x="9743123" y="654558"/>
            <a:ext cx="577025" cy="577215"/>
            <a:chOff x="9743123" y="654558"/>
            <a:chExt cx="577025" cy="577215"/>
          </a:xfrm>
        </p:grpSpPr>
        <p:sp>
          <p:nvSpPr>
            <p:cNvPr id="13" name="AutoShape 10"/>
            <p:cNvSpPr/>
            <p:nvPr/>
          </p:nvSpPr>
          <p:spPr>
            <a:xfrm>
              <a:off x="9743123" y="654558"/>
              <a:ext cx="577025" cy="577215"/>
            </a:xfrm>
            <a:prstGeom prst="ellipse">
              <a:avLst/>
            </a:prstGeom>
            <a:solidFill>
              <a:srgbClr val="7F7F7F">
                <a:alpha val="100000"/>
              </a:srgbClr>
            </a:solidFill>
          </p:spPr>
        </p:sp>
        <p:sp>
          <p:nvSpPr>
            <p:cNvPr id="1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5" name="Group 12"/>
          <p:cNvGrpSpPr/>
          <p:nvPr/>
        </p:nvGrpSpPr>
        <p:grpSpPr>
          <a:xfrm>
            <a:off x="7151180" y="654558"/>
            <a:ext cx="577025" cy="577215"/>
            <a:chOff x="7151180" y="654558"/>
            <a:chExt cx="577025" cy="577215"/>
          </a:xfrm>
        </p:grpSpPr>
        <p:sp>
          <p:nvSpPr>
            <p:cNvPr id="16" name="AutoShape 13"/>
            <p:cNvSpPr/>
            <p:nvPr/>
          </p:nvSpPr>
          <p:spPr>
            <a:xfrm>
              <a:off x="7151180" y="654558"/>
              <a:ext cx="577025" cy="577215"/>
            </a:xfrm>
            <a:prstGeom prst="ellipse">
              <a:avLst/>
            </a:prstGeom>
            <a:solidFill>
              <a:srgbClr val="1369B2">
                <a:alpha val="100000"/>
              </a:srgbClr>
            </a:solidFill>
          </p:spPr>
        </p:sp>
        <p:sp>
          <p:nvSpPr>
            <p:cNvPr id="1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8" name="Group 15"/>
          <p:cNvGrpSpPr/>
          <p:nvPr/>
        </p:nvGrpSpPr>
        <p:grpSpPr>
          <a:xfrm>
            <a:off x="8015192" y="654558"/>
            <a:ext cx="577025" cy="577215"/>
            <a:chOff x="8015192" y="654558"/>
            <a:chExt cx="577025" cy="577215"/>
          </a:xfrm>
        </p:grpSpPr>
        <p:sp>
          <p:nvSpPr>
            <p:cNvPr id="19" name="AutoShape 16"/>
            <p:cNvSpPr/>
            <p:nvPr/>
          </p:nvSpPr>
          <p:spPr>
            <a:xfrm>
              <a:off x="8015192" y="654558"/>
              <a:ext cx="577025" cy="577215"/>
            </a:xfrm>
            <a:prstGeom prst="ellipse">
              <a:avLst/>
            </a:prstGeom>
            <a:solidFill>
              <a:srgbClr val="3992DB">
                <a:alpha val="100000"/>
              </a:srgbClr>
            </a:solidFill>
          </p:spPr>
        </p:sp>
        <p:sp>
          <p:nvSpPr>
            <p:cNvPr id="2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数据</a:t>
            </a: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还原</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二进制日志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6402"/>
            <a:ext cx="10143681" cy="4363518"/>
          </a:xfrm>
          <a:prstGeom prst="rect">
            <a:avLst/>
          </a:prstGeom>
          <a:noFill/>
        </p:spPr>
        <p:txBody>
          <a:bodyPr vert="horz" wrap="square" lIns="121920" tIns="60960" rIns="121920" bIns="0" rtlCol="0" anchor="t" anchorCtr="0">
            <a:normAutofit/>
          </a:bodyPr>
          <a:lstStyle/>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二进制日志（BINLOG）记录了所有的</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DDL（数据定义语言）语句和</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DML（数据操纵语言）语句，但不包括数据查询（SELECT、SHOW）语句。在MySQL8版本中，默认二进制日志是开启着.</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作用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：①.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灾难时的数据恢复</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；②.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MySQL的主从复制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参数说明</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log_bin_basename：当前数据库服务器的binlog日志的基础名称</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前缀</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具体的binlog文件名需要再该basename的基础上加上编号</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(编号从000001开始)，第一个文件写满了或者日志格式发生变更之后会再次开启一个新的文件000002来写日志</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log_bin_index：binlog的索引文件，里面记录了当前服务器关联的binlog文件有哪些</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show variables like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log_bin</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二进制日志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6402"/>
            <a:ext cx="10143681" cy="457197"/>
          </a:xfrm>
          <a:prstGeom prst="rect">
            <a:avLst/>
          </a:prstGeom>
          <a:noFill/>
        </p:spPr>
        <p:txBody>
          <a:bodyPr vert="horz" wrap="square" lIns="121920" tIns="60960" rIns="121920" bIns="0" rtlCol="0" anchor="t" anchorCtr="0">
            <a:normAutofit/>
          </a:bodyPr>
          <a:lstStyle/>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windos下查看</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68784" y="2403247"/>
            <a:ext cx="8953116" cy="3728489"/>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590917"/>
            <a:ext cx="10090525" cy="2828682"/>
          </a:xfrm>
          <a:prstGeom prst="rect">
            <a:avLst/>
          </a:prstGeom>
        </p:spPr>
        <p:txBody>
          <a:bodyPr vert="horz" wrap="square" lIns="123825" tIns="123825" rIns="57150" bIns="123825" rtlCol="0" anchor="t" anchorCtr="0">
            <a:normAutofit/>
          </a:bodyPr>
          <a:lstStyle/>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二进制日志记录格式</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MySQL服务器中提供了多种格式来记录二进制日志，具体格式及特点如下</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Row记得是某一行比如update前update后的数据，但STATEMENT记录的仅仅是SQL语句</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注：&gt;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如果我们需要配置二进制日志的格式，Linux</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Docker的话只需要在</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etc</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my.cnf中配置binlog_format参数即可</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4"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8" name="Group 6"/>
          <p:cNvGrpSpPr/>
          <p:nvPr/>
        </p:nvGrpSpPr>
        <p:grpSpPr>
          <a:xfrm>
            <a:off x="8879110" y="655129"/>
            <a:ext cx="575977" cy="576167"/>
            <a:chOff x="8879110" y="655129"/>
            <a:chExt cx="575977" cy="576167"/>
          </a:xfrm>
        </p:grpSpPr>
        <p:sp>
          <p:nvSpPr>
            <p:cNvPr id="9" name="AutoShape 7"/>
            <p:cNvSpPr/>
            <p:nvPr/>
          </p:nvSpPr>
          <p:spPr>
            <a:xfrm>
              <a:off x="8879110" y="655129"/>
              <a:ext cx="575977" cy="576167"/>
            </a:xfrm>
            <a:prstGeom prst="ellipse">
              <a:avLst/>
            </a:prstGeom>
            <a:solidFill>
              <a:srgbClr val="F79600">
                <a:alpha val="100000"/>
              </a:srgbClr>
            </a:solidFill>
          </p:spPr>
        </p:sp>
        <p:sp>
          <p:nvSpPr>
            <p:cNvPr id="1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2" name="Group 9"/>
          <p:cNvGrpSpPr/>
          <p:nvPr/>
        </p:nvGrpSpPr>
        <p:grpSpPr>
          <a:xfrm>
            <a:off x="9743123" y="654558"/>
            <a:ext cx="577025" cy="577215"/>
            <a:chOff x="9743123" y="654558"/>
            <a:chExt cx="577025" cy="577215"/>
          </a:xfrm>
        </p:grpSpPr>
        <p:sp>
          <p:nvSpPr>
            <p:cNvPr id="13" name="AutoShape 10"/>
            <p:cNvSpPr/>
            <p:nvPr/>
          </p:nvSpPr>
          <p:spPr>
            <a:xfrm>
              <a:off x="9743123" y="654558"/>
              <a:ext cx="577025" cy="577215"/>
            </a:xfrm>
            <a:prstGeom prst="ellipse">
              <a:avLst/>
            </a:prstGeom>
            <a:solidFill>
              <a:srgbClr val="7F7F7F">
                <a:alpha val="100000"/>
              </a:srgbClr>
            </a:solidFill>
          </p:spPr>
        </p:sp>
        <p:sp>
          <p:nvSpPr>
            <p:cNvPr id="1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5" name="Group 12"/>
          <p:cNvGrpSpPr/>
          <p:nvPr/>
        </p:nvGrpSpPr>
        <p:grpSpPr>
          <a:xfrm>
            <a:off x="7151180" y="654558"/>
            <a:ext cx="577025" cy="577215"/>
            <a:chOff x="7151180" y="654558"/>
            <a:chExt cx="577025" cy="577215"/>
          </a:xfrm>
        </p:grpSpPr>
        <p:sp>
          <p:nvSpPr>
            <p:cNvPr id="16" name="AutoShape 13"/>
            <p:cNvSpPr/>
            <p:nvPr/>
          </p:nvSpPr>
          <p:spPr>
            <a:xfrm>
              <a:off x="7151180" y="654558"/>
              <a:ext cx="577025" cy="577215"/>
            </a:xfrm>
            <a:prstGeom prst="ellipse">
              <a:avLst/>
            </a:prstGeom>
            <a:solidFill>
              <a:srgbClr val="1369B2">
                <a:alpha val="100000"/>
              </a:srgbClr>
            </a:solidFill>
          </p:spPr>
        </p:sp>
        <p:sp>
          <p:nvSpPr>
            <p:cNvPr id="1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8" name="Group 15"/>
          <p:cNvGrpSpPr/>
          <p:nvPr/>
        </p:nvGrpSpPr>
        <p:grpSpPr>
          <a:xfrm>
            <a:off x="8015192" y="654558"/>
            <a:ext cx="577025" cy="577215"/>
            <a:chOff x="8015192" y="654558"/>
            <a:chExt cx="577025" cy="577215"/>
          </a:xfrm>
        </p:grpSpPr>
        <p:sp>
          <p:nvSpPr>
            <p:cNvPr id="19" name="AutoShape 16"/>
            <p:cNvSpPr/>
            <p:nvPr/>
          </p:nvSpPr>
          <p:spPr>
            <a:xfrm>
              <a:off x="8015192" y="654558"/>
              <a:ext cx="577025" cy="577215"/>
            </a:xfrm>
            <a:prstGeom prst="ellipse">
              <a:avLst/>
            </a:prstGeom>
            <a:solidFill>
              <a:srgbClr val="3992DB">
                <a:alpha val="100000"/>
              </a:srgbClr>
            </a:solidFill>
          </p:spPr>
        </p:sp>
        <p:sp>
          <p:nvSpPr>
            <p:cNvPr id="2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二进制日志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22" name="图片 2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358900" y="4343400"/>
            <a:ext cx="5639175" cy="212417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二进制日志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6400"/>
            <a:ext cx="10271884" cy="4363521"/>
          </a:xfrm>
          <a:prstGeom prst="rect">
            <a:avLst/>
          </a:prstGeom>
          <a:noFill/>
        </p:spPr>
        <p:txBody>
          <a:bodyPr vert="horz" wrap="square" lIns="121920" tIns="60960" rIns="121920" bIns="0" rtlCol="0" anchor="t" anchorCtr="0">
            <a:normAutofit/>
          </a:bodyPr>
          <a:lstStyle/>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查看二进制日志</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由于日志是以二进制方式存储的，不能直接读取，需要通过二进制日志查询工具mysqlbinlog来查看，具体语法</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mysqlbinlog</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参数选项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logfilename</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参数选项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-d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指定数据库名称，只列出指定的数据库相关操作</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-o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忽略掉日志中的前n行命令</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-v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将行事件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数据变更</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重构为SQL语句</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vv将行事件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数据变更</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重构为SQL语句，并输出注释信息</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二进制日志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6401"/>
            <a:ext cx="10271884" cy="1524000"/>
          </a:xfrm>
          <a:prstGeom prst="rect">
            <a:avLst/>
          </a:prstGeom>
          <a:noFill/>
        </p:spPr>
        <p:txBody>
          <a:bodyPr vert="horz" wrap="square" lIns="121920" tIns="60960" rIns="121920" bIns="0" rtlCol="0" anchor="t" anchorCtr="0">
            <a:normAutofit/>
          </a:bodyPr>
          <a:lstStyle/>
          <a:p>
            <a:pPr algn="just">
              <a:lnSpc>
                <a:spcPct val="150000"/>
              </a:lnSpc>
            </a:pP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删除二进制文件</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对于比较繁忙的业务系统，每天生成的binlog数据巨大，如果长时间不清除，将会占用大量磁盘空间。可以通过以下几种方式清理日志</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958565" y="3101643"/>
            <a:ext cx="7633652" cy="3183599"/>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32890"/>
            <a:ext cx="9810750" cy="1515110"/>
          </a:xfrm>
          <a:prstGeom prst="rect">
            <a:avLst/>
          </a:prstGeom>
        </p:spPr>
        <p:txBody>
          <a:bodyPr vert="horz" wrap="square" lIns="66008" tIns="33052" rIns="66008" bIns="33052" rtlCol="0" anchor="ctr" anchorCtr="0">
            <a:normAutofit/>
          </a:bodyPr>
          <a:lstStyle/>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也可以在mysql的配置文件中配置二进制日志的过期时间，设置了之后，二进制日志过期会自动删除</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4"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5" name="Group 3"/>
          <p:cNvGrpSpPr/>
          <p:nvPr/>
        </p:nvGrpSpPr>
        <p:grpSpPr>
          <a:xfrm>
            <a:off x="10607135" y="654558"/>
            <a:ext cx="575977" cy="577215"/>
            <a:chOff x="10607135" y="654558"/>
            <a:chExt cx="575977" cy="577215"/>
          </a:xfrm>
        </p:grpSpPr>
        <p:sp>
          <p:nvSpPr>
            <p:cNvPr id="7" name="AutoShape 4"/>
            <p:cNvSpPr/>
            <p:nvPr/>
          </p:nvSpPr>
          <p:spPr>
            <a:xfrm>
              <a:off x="10607135" y="654558"/>
              <a:ext cx="575977" cy="577215"/>
            </a:xfrm>
            <a:prstGeom prst="ellipse">
              <a:avLst/>
            </a:prstGeom>
            <a:solidFill>
              <a:srgbClr val="1369B2">
                <a:alpha val="100000"/>
              </a:srgbClr>
            </a:solidFill>
          </p:spPr>
        </p:sp>
        <p:sp>
          <p:nvSpPr>
            <p:cNvPr id="8"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9" name="Group 6"/>
          <p:cNvGrpSpPr/>
          <p:nvPr/>
        </p:nvGrpSpPr>
        <p:grpSpPr>
          <a:xfrm>
            <a:off x="8879110" y="655129"/>
            <a:ext cx="575977" cy="576167"/>
            <a:chOff x="8879110" y="655129"/>
            <a:chExt cx="575977" cy="576167"/>
          </a:xfrm>
        </p:grpSpPr>
        <p:sp>
          <p:nvSpPr>
            <p:cNvPr id="31" name="AutoShape 7"/>
            <p:cNvSpPr/>
            <p:nvPr/>
          </p:nvSpPr>
          <p:spPr>
            <a:xfrm>
              <a:off x="8879110" y="655129"/>
              <a:ext cx="575977" cy="576167"/>
            </a:xfrm>
            <a:prstGeom prst="ellipse">
              <a:avLst/>
            </a:prstGeom>
            <a:solidFill>
              <a:srgbClr val="F79600">
                <a:alpha val="100000"/>
              </a:srgbClr>
            </a:solidFill>
          </p:spPr>
        </p:sp>
        <p:sp>
          <p:nvSpPr>
            <p:cNvPr id="32"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3" name="Group 9"/>
          <p:cNvGrpSpPr/>
          <p:nvPr/>
        </p:nvGrpSpPr>
        <p:grpSpPr>
          <a:xfrm>
            <a:off x="9743123" y="654558"/>
            <a:ext cx="577025" cy="577215"/>
            <a:chOff x="9743123" y="654558"/>
            <a:chExt cx="577025" cy="577215"/>
          </a:xfrm>
        </p:grpSpPr>
        <p:sp>
          <p:nvSpPr>
            <p:cNvPr id="34" name="AutoShape 10"/>
            <p:cNvSpPr/>
            <p:nvPr/>
          </p:nvSpPr>
          <p:spPr>
            <a:xfrm>
              <a:off x="9743123" y="654558"/>
              <a:ext cx="577025" cy="577215"/>
            </a:xfrm>
            <a:prstGeom prst="ellipse">
              <a:avLst/>
            </a:prstGeom>
            <a:solidFill>
              <a:srgbClr val="7F7F7F">
                <a:alpha val="100000"/>
              </a:srgbClr>
            </a:solidFill>
          </p:spPr>
        </p:sp>
        <p:sp>
          <p:nvSpPr>
            <p:cNvPr id="35"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6" name="Group 12"/>
          <p:cNvGrpSpPr/>
          <p:nvPr/>
        </p:nvGrpSpPr>
        <p:grpSpPr>
          <a:xfrm>
            <a:off x="7151180" y="654558"/>
            <a:ext cx="577025" cy="577215"/>
            <a:chOff x="7151180" y="654558"/>
            <a:chExt cx="577025" cy="577215"/>
          </a:xfrm>
        </p:grpSpPr>
        <p:sp>
          <p:nvSpPr>
            <p:cNvPr id="37" name="AutoShape 13"/>
            <p:cNvSpPr/>
            <p:nvPr/>
          </p:nvSpPr>
          <p:spPr>
            <a:xfrm>
              <a:off x="7151180" y="654558"/>
              <a:ext cx="577025" cy="577215"/>
            </a:xfrm>
            <a:prstGeom prst="ellipse">
              <a:avLst/>
            </a:prstGeom>
            <a:solidFill>
              <a:srgbClr val="1369B2">
                <a:alpha val="100000"/>
              </a:srgbClr>
            </a:solidFill>
          </p:spPr>
        </p:sp>
        <p:sp>
          <p:nvSpPr>
            <p:cNvPr id="38"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9" name="Group 15"/>
          <p:cNvGrpSpPr/>
          <p:nvPr/>
        </p:nvGrpSpPr>
        <p:grpSpPr>
          <a:xfrm>
            <a:off x="8015192" y="654558"/>
            <a:ext cx="577025" cy="577215"/>
            <a:chOff x="8015192" y="654558"/>
            <a:chExt cx="577025" cy="577215"/>
          </a:xfrm>
        </p:grpSpPr>
        <p:sp>
          <p:nvSpPr>
            <p:cNvPr id="40" name="AutoShape 16"/>
            <p:cNvSpPr/>
            <p:nvPr/>
          </p:nvSpPr>
          <p:spPr>
            <a:xfrm>
              <a:off x="8015192" y="654558"/>
              <a:ext cx="577025" cy="577215"/>
            </a:xfrm>
            <a:prstGeom prst="ellipse">
              <a:avLst/>
            </a:prstGeom>
            <a:solidFill>
              <a:srgbClr val="3992DB">
                <a:alpha val="100000"/>
              </a:srgbClr>
            </a:solidFill>
          </p:spPr>
        </p:sp>
        <p:sp>
          <p:nvSpPr>
            <p:cNvPr id="41"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2"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二进制日志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43" name="图片 4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043094" y="3394074"/>
            <a:ext cx="8857762" cy="2481581"/>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多实例部署</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24"/>
          <p:cNvSpPr txBox="1"/>
          <p:nvPr/>
        </p:nvSpPr>
        <p:spPr>
          <a:xfrm>
            <a:off x="1375870" y="3160395"/>
            <a:ext cx="1734820" cy="1106805"/>
          </a:xfrm>
          <a:prstGeom prst="rect">
            <a:avLst/>
          </a:prstGeom>
          <a:noFill/>
        </p:spPr>
        <p:txBody>
          <a:bodyPr vert="horz" wrap="square" lIns="91440" tIns="45720" rIns="91440" bIns="45720" rtlCol="0" anchor="t" anchorCtr="0">
            <a:normAutofit fontScale="85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11.5</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937895" y="1614805"/>
            <a:ext cx="10245090" cy="3571875"/>
          </a:xfrm>
          <a:prstGeom prst="rect">
            <a:avLst/>
          </a:prstGeom>
        </p:spPr>
        <p:txBody>
          <a:bodyPr vert="horz" wrap="square" lIns="123825" tIns="123825" rIns="57150" bIns="123825" rtlCol="0" anchor="t" anchorCtr="0">
            <a:normAutofit lnSpcReduction="10000"/>
          </a:bodyPr>
          <a:lstStyle/>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mysql多实例，简单的说，就是在一台服务器上开启多个不同的mysql服务端口（如3306，3307），</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运行多个mysql服务进程。这些服务进程通过不同的socket监听不同的服务端口，来提供各自的服务</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这些mysql实例共用一套mysql安装程序，使用不同的my.cnf配置文件、启动程序、数据文件。在提供服务时，mysql多实例在逻辑上看来是各自独立的，各个实例之间根据配置文件的设定值，来取得服务器的相关硬件资源。</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8998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mysql多实例的特点</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6227" y="577545"/>
            <a:ext cx="3002112" cy="661238"/>
          </a:xfrm>
          <a:prstGeom prst="rect">
            <a:avLst/>
          </a:prstGeom>
        </p:spPr>
        <p:txBody>
          <a:bodyPr lIns="121679" tIns="60839" rIns="121679" bIns="6083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3195" b="1" dirty="0">
                <a:solidFill>
                  <a:srgbClr val="1369B2"/>
                </a:solidFill>
                <a:latin typeface="微软雅黑" panose="020B0503020204020204" charset="-122"/>
                <a:ea typeface="微软雅黑" panose="020B0503020204020204" charset="-122"/>
                <a:cs typeface="+mn-ea"/>
                <a:sym typeface="+mn-lt"/>
              </a:rPr>
              <a:t>目录</a:t>
            </a:r>
            <a:r>
              <a:rPr lang="en-US" altLang="zh-CN" sz="3195" b="1" dirty="0">
                <a:solidFill>
                  <a:srgbClr val="1369B2"/>
                </a:solidFill>
                <a:latin typeface="微软雅黑" panose="020B0503020204020204" charset="-122"/>
                <a:ea typeface="微软雅黑" panose="020B0503020204020204" charset="-122"/>
                <a:cs typeface="+mn-ea"/>
                <a:sym typeface="+mn-lt"/>
              </a:rPr>
              <a:t>/</a:t>
            </a:r>
            <a:r>
              <a:rPr lang="en-US" altLang="zh-CN" sz="2395" dirty="0">
                <a:solidFill>
                  <a:srgbClr val="1369B2"/>
                </a:solidFill>
                <a:latin typeface="微软雅黑" panose="020B0503020204020204" charset="-122"/>
                <a:ea typeface="微软雅黑" panose="020B0503020204020204" charset="-122"/>
                <a:cs typeface="+mn-ea"/>
                <a:sym typeface="+mn-lt"/>
              </a:rPr>
              <a:t>Contents</a:t>
            </a:r>
            <a:endParaRPr lang="en-GB" sz="2395" dirty="0">
              <a:solidFill>
                <a:srgbClr val="1369B2"/>
              </a:solidFill>
              <a:latin typeface="微软雅黑" panose="020B0503020204020204" charset="-122"/>
              <a:ea typeface="微软雅黑" panose="020B0503020204020204" charset="-122"/>
              <a:cs typeface="+mn-ea"/>
              <a:sym typeface="+mn-lt"/>
            </a:endParaRPr>
          </a:p>
        </p:txBody>
      </p:sp>
      <p:grpSp>
        <p:nvGrpSpPr>
          <p:cNvPr id="45" name="组合 44"/>
          <p:cNvGrpSpPr/>
          <p:nvPr/>
        </p:nvGrpSpPr>
        <p:grpSpPr>
          <a:xfrm>
            <a:off x="2993348" y="1990061"/>
            <a:ext cx="1189861" cy="611864"/>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05</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48" name="组合 47"/>
          <p:cNvGrpSpPr/>
          <p:nvPr/>
        </p:nvGrpSpPr>
        <p:grpSpPr>
          <a:xfrm>
            <a:off x="2993348" y="2970212"/>
            <a:ext cx="1189861" cy="617198"/>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06</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60" name="组合 59"/>
          <p:cNvGrpSpPr/>
          <p:nvPr/>
        </p:nvGrpSpPr>
        <p:grpSpPr>
          <a:xfrm>
            <a:off x="3897131" y="1981200"/>
            <a:ext cx="5485823" cy="611578"/>
            <a:chOff x="4315150" y="953426"/>
            <a:chExt cx="4122956" cy="539804"/>
          </a:xfrm>
        </p:grpSpPr>
        <p:sp>
          <p:nvSpPr>
            <p:cNvPr id="61" name="矩形 60"/>
            <p:cNvSpPr/>
            <p:nvPr/>
          </p:nvSpPr>
          <p:spPr>
            <a:xfrm>
              <a:off x="4841196" y="1036090"/>
              <a:ext cx="2827147"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多实例部署</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2" name="平行四边形 61"/>
            <p:cNvSpPr/>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3" name="组合 62"/>
          <p:cNvGrpSpPr/>
          <p:nvPr/>
        </p:nvGrpSpPr>
        <p:grpSpPr>
          <a:xfrm>
            <a:off x="3897131" y="2953419"/>
            <a:ext cx="5485823" cy="611578"/>
            <a:chOff x="4315150" y="1647579"/>
            <a:chExt cx="4122956" cy="539804"/>
          </a:xfrm>
        </p:grpSpPr>
        <p:sp>
          <p:nvSpPr>
            <p:cNvPr id="64" name="矩形 63"/>
            <p:cNvSpPr/>
            <p:nvPr/>
          </p:nvSpPr>
          <p:spPr>
            <a:xfrm>
              <a:off x="4840998" y="1730368"/>
              <a:ext cx="3238445"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主从复制</a:t>
              </a:r>
              <a:endParaRPr lang="zh-CN" altLang="en-GB" sz="1995" dirty="0">
                <a:solidFill>
                  <a:srgbClr val="595959"/>
                </a:solidFill>
                <a:latin typeface="微软雅黑" panose="020B0503020204020204" charset="-122"/>
                <a:ea typeface="微软雅黑" panose="020B0503020204020204" charset="-122"/>
                <a:cs typeface="+mn-ea"/>
                <a:sym typeface="+mn-lt"/>
              </a:endParaRPr>
            </a:p>
          </p:txBody>
        </p:sp>
        <p:sp>
          <p:nvSpPr>
            <p:cNvPr id="65" name="平行四边形 64"/>
            <p:cNvSpPr/>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19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sp>
        <p:nvSpPr>
          <p:cNvPr id="9" name="文本框 8"/>
          <p:cNvSpPr txBox="1"/>
          <p:nvPr/>
        </p:nvSpPr>
        <p:spPr>
          <a:xfrm>
            <a:off x="3042375" y="3245868"/>
            <a:ext cx="6084748" cy="369332"/>
          </a:xfrm>
          <a:prstGeom prst="rect">
            <a:avLst/>
          </a:prstGeom>
          <a:noFill/>
        </p:spPr>
        <p:txBody>
          <a:bodyPr wrap="square">
            <a:spAutoFit/>
          </a:bodyPr>
          <a:lstStyle/>
          <a:p>
            <a:r>
              <a:rPr lang="zh-CN" altLang="en-US" sz="1800" dirty="0">
                <a:solidFill>
                  <a:srgbClr val="595959"/>
                </a:solidFill>
                <a:latin typeface="微软雅黑" panose="020B0503020204020204" charset="-122"/>
                <a:ea typeface="微软雅黑" panose="020B0503020204020204" charset="-122"/>
                <a:cs typeface="+mn-ea"/>
                <a:sym typeface="+mn-lt"/>
              </a:rPr>
              <a:t>部</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8998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mysql多实例的特点</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07185"/>
            <a:ext cx="9943465" cy="416750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2-1 有效的利用服务器资源</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当单个服务器资源有剩余时，可以充分利用剩余的服务器资源来提供更多的服务。</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2-2 节约服务器资源</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当公司资金紧张，但是数据库需要各自提供独立服务，而且需要主从同步等技术时，使用多实例就最好了。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2-3 出现资源互相抢占问题</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当某个实例服务并发很高或者有慢查询时，会消耗服务器更多的内存、CPU、磁盘IO等资源，这时就会导致服务器上的其它实例提供访问的质量下降，出现服务器资源互相抢占的现象。</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lnSpcReduction="10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0675"/>
            <a:ext cx="10368915" cy="472694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3-1 资金紧张型公司的选择</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当公司业务访问量不太大，又舍不得花钱，但同时又希望不同业务的数据库服务各自独立，而且需要主从同步进行等技术提供备份或读写分离服务时，使用多实例是最好不过的。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3-2 并发访问不是特别大的业务</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当公司业务访问量不太大，服务器资源基本闲置的比较多，这是就很适合多实例的应用。如果对SQL语句优化的好，多实例是一个很值得使用的技术。即使并发很大，只要合理分配好系统资源，也不会有太大问题。</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650365"/>
            <a:ext cx="10258425" cy="3319145"/>
          </a:xfrm>
          <a:prstGeom prst="rect">
            <a:avLst/>
          </a:prstGeom>
        </p:spPr>
        <p:txBody>
          <a:bodyPr vert="horz" wrap="square" lIns="66008" tIns="33052" rIns="66008" bIns="33052"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4-1mysql多实例部署方法</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mysql多实例部署方法一个是通过多个配置文件启动多个不同进程的方法，第二个是使用官方自带的mysqld_multi来实现。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第一种方法我们可以把各个实例的配置文件分开，管理比较方便。第二种方法就是把多个实例都放到一个配置文件中，这个管理不是很方便。所以在此我们选择第一种方法，而且以下实验我们全部是在此方法下进行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4-2 创建mysql多实例的数据目录</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要配置mysql多实例，我们首先要安装mysql。mysql安装完毕后，我们不要启动mysql，因为此时mysql是单实例的。</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07490"/>
            <a:ext cx="9146540" cy="3679190"/>
          </a:xfrm>
          <a:prstGeom prst="rect">
            <a:avLst/>
          </a:prstGeom>
        </p:spPr>
        <p:txBody>
          <a:bodyPr vert="horz" wrap="square" lIns="123825" tIns="123825" rIns="57150" bIns="123825" rtlCol="0" anchor="t" anchorCtr="0">
            <a:noAutofit/>
          </a:bodyPr>
          <a:lstStyle/>
          <a:p>
            <a:pPr>
              <a:lnSpc>
                <a:spcPct val="186000"/>
              </a:lnSpc>
            </a:pPr>
            <a:r>
              <a:rPr lang="zh-CN" altLang="en-US">
                <a:solidFill>
                  <a:schemeClr val="dk1">
                    <a:alpha val="100000"/>
                  </a:schemeClr>
                </a:solidFill>
                <a:latin typeface="微软雅黑" panose="020B0503020204020204" charset="-122"/>
                <a:ea typeface="微软雅黑" panose="020B0503020204020204" charset="-122"/>
                <a:cs typeface="微软雅黑" panose="020B0503020204020204" charset="-122"/>
              </a:rPr>
              <a:t>接下来</a:t>
            </a: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创建mysql多实例的数据目录，在此我们创建两个mysql实例3306和3307。创建各自的数据目录，如下：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mkdir-p /data/{3306,3307}/data</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tree -L 2 /data/</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4-3 修改mysql多实例my.cnf文件</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实例3306和3307的数据目录创建完毕后，我们来配置实例3306与3307的my.cnf配置文件。</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lnSpcReduction="10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29080"/>
            <a:ext cx="9943465" cy="456755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复制mysql安装目录support-files下的my-medium.cnf为my.cnf，并把内容修改为下。现在以3306这个实例为例，如下：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[client]</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port = 3306</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socket = /data/3306/mysql.sock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[mysqld]</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port = 3306</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socket = /data/3306/mysql.sock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basedir= /usr/local/mysql</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datadir= /data/3306/data</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skip-external-locking</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key_buffer_size= 16M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max_allowed_packet= 1M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lnSpcReduction="10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29080"/>
            <a:ext cx="9943465" cy="4245610"/>
          </a:xfrm>
          <a:prstGeom prst="rect">
            <a:avLst/>
          </a:prstGeom>
          <a:noFill/>
        </p:spPr>
        <p:txBody>
          <a:bodyPr vert="horz" wrap="square" lIns="121920" tIns="60960" rIns="121920" bIns="0" rtlCol="0" anchor="t" anchorCtr="0"/>
          <a:lstStyle/>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table_open_cache= 64</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sort_buffer_size= 512K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net_buffer_length= 8K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read_buffer_size= 256K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read_rnd_buffer_size= 512K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myisam_sort_buffer_size= 8M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skip-name-resolve</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log-bin=mysql-bin</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binlog_format=mixed</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max_binlog_size= 500M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server-id = 1</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[mysqld_safe]</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log-error=/data/3306/ilanni.err</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11225" y="1543685"/>
            <a:ext cx="9943465" cy="4800600"/>
          </a:xfrm>
          <a:prstGeom prst="rect">
            <a:avLst/>
          </a:prstGeom>
          <a:noFill/>
        </p:spPr>
        <p:txBody>
          <a:bodyPr vert="horz" wrap="square" lIns="121920" tIns="60960" rIns="121920" bIns="0" rtlCol="0" anchor="t" anchorCtr="0"/>
          <a:lstStyle/>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pid-file=/data/3306/ilanni.pid</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[mysqldump]</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quick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max_allowed_packet= 16M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[mysql]</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no-auto-rehash</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[myisamchk]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key_buffer_size= 20M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sort_buffer_size= 20M</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read_buffer= 2M</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write_buffer= 2M</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[mysqlhotcopy]</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interactive-timeout</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4" name="TextBox 10"/>
          <p:cNvSpPr txBox="1"/>
          <p:nvPr/>
        </p:nvSpPr>
        <p:spPr>
          <a:xfrm>
            <a:off x="931545" y="1654810"/>
            <a:ext cx="10251440" cy="4673600"/>
          </a:xfrm>
          <a:prstGeom prst="rect">
            <a:avLst/>
          </a:prstGeom>
        </p:spPr>
        <p:txBody>
          <a:bodyPr vert="horz" wrap="square" lIns="123825" tIns="123825" rIns="57150" bIns="123825" rtlCol="0" anchor="t" anchorCtr="0">
            <a:noAutofit/>
          </a:bodyPr>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以上是实例3306的my.cnf配置文件，现在我们来配置实例3307的my.cnf。实例3307的配置文件my.cnf我们直接复制实例3306的my.cnf文件，然后通过sed命令把该文件中的3306修改为3307即可。如下：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cp /data/3306/my.cnf/data/3307/my.cnf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sed -i‘s/3306/3307/g’ /data/3307/my.cnf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或者</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sed -e ‘s/3306/3307/g’ /data/3306/my.cnf&gt;/data/3307/my.cnf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8" name="AutoShape 10"/>
            <p:cNvSpPr/>
            <p:nvPr/>
          </p:nvSpPr>
          <p:spPr>
            <a:xfrm>
              <a:off x="9743123" y="654558"/>
              <a:ext cx="577025" cy="577215"/>
            </a:xfrm>
            <a:prstGeom prst="ellipse">
              <a:avLst/>
            </a:prstGeom>
            <a:solidFill>
              <a:srgbClr val="7F7F7F">
                <a:alpha val="100000"/>
              </a:srgbClr>
            </a:solidFill>
          </p:spPr>
        </p:sp>
        <p:sp>
          <p:nvSpPr>
            <p:cNvPr id="9"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lnSpcReduction="10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473200"/>
            <a:ext cx="10344150" cy="4301490"/>
          </a:xfrm>
          <a:prstGeom prst="rect">
            <a:avLst/>
          </a:prstGeom>
          <a:noFill/>
        </p:spPr>
        <p:txBody>
          <a:bodyPr vert="horz" wrap="square" lIns="121920" tIns="60960" rIns="121920" bIns="0" rtlCol="0" anchor="t" anchorCtr="0"/>
          <a:lstStyle/>
          <a:p>
            <a:pPr indent="457200" algn="just">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4-4 初始化mysql多实例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实例3306和3307的my.cnf配置文件修改完毕后，我们需要来初始化这两个实例，使用mysql_install_db命令。如下：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/usr/local/mysql/scripts/mysql_install_db–basedir=/usr/local/mysql–datadir=/data/3306/data –user=mysql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/usr/local/mysql/scripts/mysql_install_db–basedir=/usr/local/mysql–datadir=/data/3307/data –user=mysql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注意mysql的mysql_install_db在mysql的/usr/local/mysql/scripts/mysql_install_db目录下。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查看实例初始化后的情况，如下：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tree -L 3 /data/</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85000" lnSpcReduction="100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58290"/>
            <a:ext cx="9943465" cy="4216400"/>
          </a:xfrm>
          <a:prstGeom prst="rect">
            <a:avLst/>
          </a:prstGeom>
          <a:noFill/>
        </p:spPr>
        <p:txBody>
          <a:bodyPr vert="horz" wrap="square" lIns="121920" tIns="60960" rIns="121920" bIns="0" rtlCol="0" anchor="t" anchorCtr="0">
            <a:normAutofit fontScale="875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4-5启动mysql多实例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我们现在来启动实例。使用如下命令：</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/usr/local/mysql/bin/mysqld_safe–defaults-file=/data/3306/my.cnf&amp;</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/usr/local/mysql/bin/mysqld_safe–defaults-file=/data/3307/my.cnf&amp;</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psaux |grepmysqld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4-6 登录mysql多实例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登录多实例数据库时，我们需要加入该实例的socket文件，才能正常登录。现在以3306实例为例。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本地登录3306实例，如下：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mysql-uroot-p -S /data/3306/mysql.sock</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18849"/>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用户与权限概述</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358900" y="3160395"/>
            <a:ext cx="1734820" cy="1106805"/>
          </a:xfrm>
          <a:prstGeom prst="rect">
            <a:avLst/>
          </a:prstGeom>
          <a:noFill/>
        </p:spPr>
        <p:txBody>
          <a:bodyPr vert="horz" wrap="square" lIns="91440" tIns="45720" rIns="91440" bIns="45720" rtlCol="0" anchor="t" anchorCtr="0">
            <a:normAutofit fontScale="85000"/>
          </a:body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11.1</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9743123" y="654558"/>
            <a:ext cx="577025" cy="577215"/>
            <a:chOff x="9743123" y="654558"/>
            <a:chExt cx="577025" cy="577215"/>
          </a:xfrm>
        </p:grpSpPr>
        <p:sp>
          <p:nvSpPr>
            <p:cNvPr id="300016" name="AutoShape 7"/>
            <p:cNvSpPr/>
            <p:nvPr/>
          </p:nvSpPr>
          <p:spPr>
            <a:xfrm>
              <a:off x="9743123" y="654558"/>
              <a:ext cx="577025" cy="577215"/>
            </a:xfrm>
            <a:prstGeom prst="ellipse">
              <a:avLst/>
            </a:prstGeom>
            <a:solidFill>
              <a:srgbClr val="7F7F7F">
                <a:alpha val="100000"/>
              </a:srgbClr>
            </a:solidFill>
          </p:spPr>
        </p:sp>
        <p:sp>
          <p:nvSpPr>
            <p:cNvPr id="300017" name="Freeform 8"/>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011410" cy="3707130"/>
          </a:xfrm>
          <a:prstGeom prst="rect">
            <a:avLst/>
          </a:prstGeom>
        </p:spPr>
        <p:txBody>
          <a:bodyPr vert="horz" wrap="square" lIns="66008" tIns="33052" rIns="66008" bIns="33052" rtlCol="0" anchor="t" anchorCtr="0">
            <a:normAutofit/>
          </a:bodyPr>
          <a:lstStyle/>
          <a:p>
            <a:pPr algn="l">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4-7 修改mysql多实例root密码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修改实例3306的root密码，使用mysqladmin命令。如下：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mysqladmin-uroot-p password 123456 -S /data/3306/mysql.sock</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00031" name="TextBox 31"/>
          <p:cNvSpPr txBox="1"/>
          <p:nvPr/>
        </p:nvSpPr>
        <p:spPr>
          <a:xfrm>
            <a:off x="1143691" y="266995"/>
            <a:ext cx="3895536" cy="506086"/>
          </a:xfrm>
          <a:prstGeom prst="rect">
            <a:avLst/>
          </a:prstGeom>
        </p:spPr>
        <p:txBody>
          <a:bodyPr vert="horz" wrap="square" lIns="0" tIns="60960" rIns="0" bIns="60960" rtlCol="0" anchor="ctr" anchorCtr="0">
            <a:normAutofit/>
          </a:bodyPr>
          <a:lstStyle/>
          <a:p>
            <a:pPr algn="l">
              <a:lnSpc>
                <a:spcPct val="80000"/>
              </a:lnSpc>
            </a:pPr>
            <a:r>
              <a:rPr lang="en-US" sz="2400" b="1">
                <a:solidFill>
                  <a:srgbClr val="595959">
                    <a:alpha val="100000"/>
                  </a:srgbClr>
                </a:solidFill>
                <a:latin typeface="微软雅黑" panose="020B0503020204020204" charset="-122"/>
                <a:ea typeface="微软雅黑" panose="020B0503020204020204" charset="-122"/>
                <a:cs typeface="微软雅黑" panose="020B0503020204020204" charset="-122"/>
              </a:rPr>
              <a:t>mysql多实例应用场景</a:t>
            </a:r>
            <a:endParaRPr lang="en-US" sz="24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主从复制</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2" name="TextBox 24"/>
          <p:cNvSpPr txBox="1"/>
          <p:nvPr/>
        </p:nvSpPr>
        <p:spPr>
          <a:xfrm>
            <a:off x="1375870" y="3200400"/>
            <a:ext cx="1734820" cy="1106805"/>
          </a:xfrm>
          <a:prstGeom prst="rect">
            <a:avLst/>
          </a:prstGeom>
          <a:noFill/>
        </p:spPr>
        <p:txBody>
          <a:bodyPr vert="horz" wrap="square" lIns="91440" tIns="45720" rIns="91440" bIns="45720" rtlCol="0" anchor="t" anchorCtr="0">
            <a:normAutofit fontScale="85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11.6</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什么是主从复制</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1130300" y="1676406"/>
            <a:ext cx="9724390" cy="4648191"/>
          </a:xfrm>
          <a:prstGeom prst="rect">
            <a:avLst/>
          </a:prstGeom>
          <a:noFill/>
        </p:spPr>
        <p:txBody>
          <a:bodyPr vert="horz" wrap="square" lIns="121920" tIns="60960" rIns="121920" bIns="0" rtlCol="0" anchor="t" anchorCtr="0">
            <a:normAutofit fontScale="85000" lnSpcReduction="10000"/>
          </a:bodyPr>
          <a:lstStyle/>
          <a:p>
            <a:pPr algn="just">
              <a:lnSpc>
                <a:spcPct val="150000"/>
              </a:lnSpc>
            </a:pPr>
            <a:r>
              <a:rPr lang="en-US" sz="20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将主数据库中的DDL和DML操作通过二进制日志传输到从数据库上，然后将这些日志重新执行（重做</a:t>
            </a: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sz="20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从而使得从数据库的数据与主数据库保持一致</a:t>
            </a: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20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基本原理</a:t>
            </a: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20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MySQL支持单向、异步复制，复制过程中一个服务器充当主服务器，而一个或多个其它服务器充当从服务器</a:t>
            </a: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MySQL复制是基于主服务器在二进制日志中跟踪所有对数据库的更改。因此，要进行复制，必须在主服务器上启用二进制日志。每个从服务器从主服务器接收主服务器已经记录到日志的数据。</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当一个从服务器连接主服务器时，它通知主服务器从服务器在日志中读取的最后一次成功更新的位置。从服务器接收从那时起发生的任何更新，并在本机上执行相同的更新。然后封锁并等待主服务器通知新的更新。从服务器执行备份不会干扰主服务器，在备份过程中主服务器可以继续处理更新。</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20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slave会从master读取binlog来进行数据同步</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01700" y="1752600"/>
            <a:ext cx="4724399" cy="4380236"/>
          </a:xfrm>
          <a:prstGeom prst="rect">
            <a:avLst/>
          </a:prstGeom>
          <a:noFill/>
        </p:spPr>
        <p:txBody>
          <a:bodyPr vert="horz" wrap="square" lIns="121920" tIns="60960" rIns="121920" bIns="0" rtlCol="0" anchor="t" anchorCtr="0">
            <a:normAutofit fontScale="92500"/>
          </a:bodyPr>
          <a:lstStyle/>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主节点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1-启用二进制日志。</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2-为当前节点设置一个全局唯一的server_id。</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3-创建有复制权限的用户账号 replication slave。</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从节点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1-启动中继日志。</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2-为当前节点设置一个全局唯一的server_id。</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3-使用有复制权限的用户账号连接至主节点，并启动复制线程。</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985596" y="1614565"/>
            <a:ext cx="5228582" cy="4341694"/>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1015885" y="1600200"/>
            <a:ext cx="9146527" cy="2208429"/>
          </a:xfrm>
          <a:prstGeom prst="rect">
            <a:avLst/>
          </a:prstGeom>
        </p:spPr>
        <p:txBody>
          <a:bodyPr vert="horz" wrap="square" lIns="123825" tIns="123825" rIns="57150" bIns="123825" rtlCol="0" anchor="t" anchorCtr="0">
            <a:normAutofit lnSpcReduction="10000"/>
          </a:bodyPr>
          <a:lstStyle/>
          <a:p>
            <a:pPr>
              <a:lnSpc>
                <a:spcPct val="186000"/>
              </a:lnSpc>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4-1 </a:t>
            </a: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测试环境</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4-2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主节点配置过程</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4-2.1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编辑主节点配置文件</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在Centos中打开my.cnf文档</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98403" y="3861304"/>
            <a:ext cx="7672610" cy="2457352"/>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01700" y="1882458"/>
            <a:ext cx="4800600" cy="4518342"/>
          </a:xfrm>
          <a:prstGeom prst="rect">
            <a:avLst/>
          </a:prstGeom>
          <a:noFill/>
        </p:spPr>
        <p:txBody>
          <a:bodyPr vert="horz" wrap="square" lIns="121920" tIns="60960" rIns="121920" bIns="0" rtlCol="0" anchor="t" anchorCtr="0">
            <a:normAutofit/>
          </a:bodyPr>
          <a:lstStyle/>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添加：log-bin</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mysql-bin（开启二进制日志</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添加：server-id</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=4（设置服务器id,主节点和从节点的id需要设为不同）</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添加：binlog-do-db</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DBAs（确定需要同步的数据库</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添加：binlog-ignore-db</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mysql</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此处可以实际需求添加需要忽略的数据库</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添加：expire_logs_days</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=7(自动清理7天前的log文件,可根据需要修改)</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765949" y="2116024"/>
            <a:ext cx="5516424" cy="3446576"/>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1101334" y="1579517"/>
            <a:ext cx="9782566" cy="1714033"/>
          </a:xfrm>
          <a:prstGeom prst="rect">
            <a:avLst/>
          </a:prstGeom>
        </p:spPr>
        <p:txBody>
          <a:bodyPr vert="horz" wrap="square" lIns="66008" tIns="33052" rIns="66008" bIns="33052" rtlCol="0" anchor="ctr" anchorCtr="0">
            <a:normAutofit/>
          </a:bodyPr>
          <a:lstStyle/>
          <a:p>
            <a:pPr>
              <a:lnSpc>
                <a:spcPct val="150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4-2.2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启动主节点mysql服务，并连接mysql</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正常情况下，mysql服务启动命令为</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为了更方便的启动mysql服务，为mysql创建软连接</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此时，启动命令变为</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43691" y="3542330"/>
            <a:ext cx="9682749" cy="2523857"/>
          </a:xfrm>
          <a:prstGeom prst="rect">
            <a:avLst/>
          </a:prstGeom>
          <a:noFill/>
          <a:ln>
            <a:noFill/>
          </a:ln>
        </p:spPr>
      </p:pic>
      <p:cxnSp>
        <p:nvCxnSpPr>
          <p:cNvPr id="5"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7" name="Group 3"/>
          <p:cNvGrpSpPr/>
          <p:nvPr/>
        </p:nvGrpSpPr>
        <p:grpSpPr>
          <a:xfrm>
            <a:off x="10607135" y="654558"/>
            <a:ext cx="575977" cy="577215"/>
            <a:chOff x="10607135" y="654558"/>
            <a:chExt cx="575977" cy="577215"/>
          </a:xfrm>
        </p:grpSpPr>
        <p:sp>
          <p:nvSpPr>
            <p:cNvPr id="8" name="AutoShape 4"/>
            <p:cNvSpPr/>
            <p:nvPr/>
          </p:nvSpPr>
          <p:spPr>
            <a:xfrm>
              <a:off x="10607135" y="654558"/>
              <a:ext cx="575977" cy="577215"/>
            </a:xfrm>
            <a:prstGeom prst="ellipse">
              <a:avLst/>
            </a:prstGeom>
            <a:solidFill>
              <a:srgbClr val="1369B2">
                <a:alpha val="100000"/>
              </a:srgbClr>
            </a:solidFill>
          </p:spPr>
        </p:sp>
        <p:sp>
          <p:nvSpPr>
            <p:cNvPr id="9"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1" name="Group 6"/>
          <p:cNvGrpSpPr/>
          <p:nvPr/>
        </p:nvGrpSpPr>
        <p:grpSpPr>
          <a:xfrm>
            <a:off x="8879110" y="655129"/>
            <a:ext cx="575977" cy="576167"/>
            <a:chOff x="8879110" y="655129"/>
            <a:chExt cx="575977" cy="576167"/>
          </a:xfrm>
        </p:grpSpPr>
        <p:sp>
          <p:nvSpPr>
            <p:cNvPr id="32" name="AutoShape 7"/>
            <p:cNvSpPr/>
            <p:nvPr/>
          </p:nvSpPr>
          <p:spPr>
            <a:xfrm>
              <a:off x="8879110" y="655129"/>
              <a:ext cx="575977" cy="576167"/>
            </a:xfrm>
            <a:prstGeom prst="ellipse">
              <a:avLst/>
            </a:prstGeom>
            <a:solidFill>
              <a:srgbClr val="F79600">
                <a:alpha val="100000"/>
              </a:srgbClr>
            </a:solidFill>
          </p:spPr>
        </p:sp>
        <p:sp>
          <p:nvSpPr>
            <p:cNvPr id="33"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4" name="Group 9"/>
          <p:cNvGrpSpPr/>
          <p:nvPr/>
        </p:nvGrpSpPr>
        <p:grpSpPr>
          <a:xfrm>
            <a:off x="9743123" y="654558"/>
            <a:ext cx="577025" cy="577215"/>
            <a:chOff x="9743123" y="654558"/>
            <a:chExt cx="577025" cy="577215"/>
          </a:xfrm>
        </p:grpSpPr>
        <p:sp>
          <p:nvSpPr>
            <p:cNvPr id="35" name="AutoShape 10"/>
            <p:cNvSpPr/>
            <p:nvPr/>
          </p:nvSpPr>
          <p:spPr>
            <a:xfrm>
              <a:off x="9743123" y="654558"/>
              <a:ext cx="577025" cy="577215"/>
            </a:xfrm>
            <a:prstGeom prst="ellipse">
              <a:avLst/>
            </a:prstGeom>
            <a:solidFill>
              <a:srgbClr val="7F7F7F">
                <a:alpha val="100000"/>
              </a:srgbClr>
            </a:solidFill>
          </p:spPr>
        </p:sp>
        <p:sp>
          <p:nvSpPr>
            <p:cNvPr id="36"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7" name="Group 12"/>
          <p:cNvGrpSpPr/>
          <p:nvPr/>
        </p:nvGrpSpPr>
        <p:grpSpPr>
          <a:xfrm>
            <a:off x="7151180" y="654558"/>
            <a:ext cx="577025" cy="577215"/>
            <a:chOff x="7151180" y="654558"/>
            <a:chExt cx="577025" cy="577215"/>
          </a:xfrm>
        </p:grpSpPr>
        <p:sp>
          <p:nvSpPr>
            <p:cNvPr id="38" name="AutoShape 13"/>
            <p:cNvSpPr/>
            <p:nvPr/>
          </p:nvSpPr>
          <p:spPr>
            <a:xfrm>
              <a:off x="7151180" y="654558"/>
              <a:ext cx="577025" cy="577215"/>
            </a:xfrm>
            <a:prstGeom prst="ellipse">
              <a:avLst/>
            </a:prstGeom>
            <a:solidFill>
              <a:srgbClr val="1369B2">
                <a:alpha val="100000"/>
              </a:srgbClr>
            </a:solidFill>
          </p:spPr>
        </p:sp>
        <p:sp>
          <p:nvSpPr>
            <p:cNvPr id="39"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40" name="Group 15"/>
          <p:cNvGrpSpPr/>
          <p:nvPr/>
        </p:nvGrpSpPr>
        <p:grpSpPr>
          <a:xfrm>
            <a:off x="8015192" y="654558"/>
            <a:ext cx="577025" cy="577215"/>
            <a:chOff x="8015192" y="654558"/>
            <a:chExt cx="577025" cy="577215"/>
          </a:xfrm>
        </p:grpSpPr>
        <p:sp>
          <p:nvSpPr>
            <p:cNvPr id="41" name="AutoShape 16"/>
            <p:cNvSpPr/>
            <p:nvPr/>
          </p:nvSpPr>
          <p:spPr>
            <a:xfrm>
              <a:off x="8015192" y="654558"/>
              <a:ext cx="577025" cy="577215"/>
            </a:xfrm>
            <a:prstGeom prst="ellipse">
              <a:avLst/>
            </a:prstGeom>
            <a:solidFill>
              <a:srgbClr val="3992DB">
                <a:alpha val="100000"/>
              </a:srgbClr>
            </a:solidFill>
          </p:spPr>
        </p:sp>
        <p:sp>
          <p:nvSpPr>
            <p:cNvPr id="42"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3"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984634" y="1609265"/>
            <a:ext cx="9146527" cy="2132229"/>
          </a:xfrm>
          <a:prstGeom prst="rect">
            <a:avLst/>
          </a:prstGeom>
        </p:spPr>
        <p:txBody>
          <a:bodyPr vert="horz" wrap="square" lIns="123825" tIns="123825" rIns="57150" bIns="123825" rtlCol="0" anchor="t" anchorCtr="0">
            <a:normAutofit lnSpcReduction="10000"/>
          </a:bodyPr>
          <a:lstStyle/>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4-3.4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在从节点配置访问主节点的参数信息</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添加</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主节点主机，访问主节点的用户名及密码，主节点二进制文件信息</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命令</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此处的master_log_file和master_log_pos需要和主节点状态保持一致</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2349500" y="3937655"/>
            <a:ext cx="6934200" cy="1982951"/>
          </a:xfrm>
          <a:prstGeom prst="rect">
            <a:avLst/>
          </a:prstGeom>
          <a:noFill/>
          <a:ln>
            <a:noFill/>
          </a:ln>
        </p:spPr>
      </p:pic>
      <p:cxnSp>
        <p:nvCxnSpPr>
          <p:cNvPr id="5"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7" name="Group 3"/>
          <p:cNvGrpSpPr/>
          <p:nvPr/>
        </p:nvGrpSpPr>
        <p:grpSpPr>
          <a:xfrm>
            <a:off x="10607135" y="654558"/>
            <a:ext cx="575977" cy="577215"/>
            <a:chOff x="10607135" y="654558"/>
            <a:chExt cx="575977" cy="577215"/>
          </a:xfrm>
        </p:grpSpPr>
        <p:sp>
          <p:nvSpPr>
            <p:cNvPr id="8" name="AutoShape 4"/>
            <p:cNvSpPr/>
            <p:nvPr/>
          </p:nvSpPr>
          <p:spPr>
            <a:xfrm>
              <a:off x="10607135" y="654558"/>
              <a:ext cx="575977" cy="577215"/>
            </a:xfrm>
            <a:prstGeom prst="ellipse">
              <a:avLst/>
            </a:prstGeom>
            <a:solidFill>
              <a:srgbClr val="1369B2">
                <a:alpha val="100000"/>
              </a:srgbClr>
            </a:solidFill>
          </p:spPr>
        </p:sp>
        <p:sp>
          <p:nvSpPr>
            <p:cNvPr id="9"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11" name="Group 6"/>
          <p:cNvGrpSpPr/>
          <p:nvPr/>
        </p:nvGrpSpPr>
        <p:grpSpPr>
          <a:xfrm>
            <a:off x="8879110" y="655129"/>
            <a:ext cx="575977" cy="576167"/>
            <a:chOff x="8879110" y="655129"/>
            <a:chExt cx="575977" cy="576167"/>
          </a:xfrm>
        </p:grpSpPr>
        <p:sp>
          <p:nvSpPr>
            <p:cNvPr id="12" name="AutoShape 7"/>
            <p:cNvSpPr/>
            <p:nvPr/>
          </p:nvSpPr>
          <p:spPr>
            <a:xfrm>
              <a:off x="8879110" y="655129"/>
              <a:ext cx="575977" cy="576167"/>
            </a:xfrm>
            <a:prstGeom prst="ellipse">
              <a:avLst/>
            </a:prstGeom>
            <a:solidFill>
              <a:srgbClr val="F79600">
                <a:alpha val="100000"/>
              </a:srgbClr>
            </a:solidFill>
          </p:spPr>
        </p:sp>
        <p:sp>
          <p:nvSpPr>
            <p:cNvPr id="13"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4" name="Group 9"/>
          <p:cNvGrpSpPr/>
          <p:nvPr/>
        </p:nvGrpSpPr>
        <p:grpSpPr>
          <a:xfrm>
            <a:off x="9743123" y="654558"/>
            <a:ext cx="577025" cy="577215"/>
            <a:chOff x="9743123" y="654558"/>
            <a:chExt cx="577025" cy="577215"/>
          </a:xfrm>
        </p:grpSpPr>
        <p:sp>
          <p:nvSpPr>
            <p:cNvPr id="15" name="AutoShape 10"/>
            <p:cNvSpPr/>
            <p:nvPr/>
          </p:nvSpPr>
          <p:spPr>
            <a:xfrm>
              <a:off x="9743123" y="654558"/>
              <a:ext cx="577025" cy="577215"/>
            </a:xfrm>
            <a:prstGeom prst="ellipse">
              <a:avLst/>
            </a:prstGeom>
            <a:solidFill>
              <a:srgbClr val="7F7F7F">
                <a:alpha val="100000"/>
              </a:srgbClr>
            </a:solidFill>
          </p:spPr>
        </p:sp>
        <p:sp>
          <p:nvSpPr>
            <p:cNvPr id="16"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7" name="Group 12"/>
          <p:cNvGrpSpPr/>
          <p:nvPr/>
        </p:nvGrpSpPr>
        <p:grpSpPr>
          <a:xfrm>
            <a:off x="7151180" y="654558"/>
            <a:ext cx="577025" cy="577215"/>
            <a:chOff x="7151180" y="654558"/>
            <a:chExt cx="577025" cy="577215"/>
          </a:xfrm>
        </p:grpSpPr>
        <p:sp>
          <p:nvSpPr>
            <p:cNvPr id="18" name="AutoShape 13"/>
            <p:cNvSpPr/>
            <p:nvPr/>
          </p:nvSpPr>
          <p:spPr>
            <a:xfrm>
              <a:off x="7151180" y="654558"/>
              <a:ext cx="577025" cy="577215"/>
            </a:xfrm>
            <a:prstGeom prst="ellipse">
              <a:avLst/>
            </a:prstGeom>
            <a:solidFill>
              <a:srgbClr val="1369B2">
                <a:alpha val="100000"/>
              </a:srgbClr>
            </a:solidFill>
          </p:spPr>
        </p:sp>
        <p:sp>
          <p:nvSpPr>
            <p:cNvPr id="19"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20" name="Group 15"/>
          <p:cNvGrpSpPr/>
          <p:nvPr/>
        </p:nvGrpSpPr>
        <p:grpSpPr>
          <a:xfrm>
            <a:off x="8015192" y="654558"/>
            <a:ext cx="577025" cy="577215"/>
            <a:chOff x="8015192" y="654558"/>
            <a:chExt cx="577025" cy="577215"/>
          </a:xfrm>
        </p:grpSpPr>
        <p:sp>
          <p:nvSpPr>
            <p:cNvPr id="21" name="AutoShape 16"/>
            <p:cNvSpPr/>
            <p:nvPr/>
          </p:nvSpPr>
          <p:spPr>
            <a:xfrm>
              <a:off x="8015192" y="654558"/>
              <a:ext cx="577025" cy="577215"/>
            </a:xfrm>
            <a:prstGeom prst="ellipse">
              <a:avLst/>
            </a:prstGeom>
            <a:solidFill>
              <a:srgbClr val="3992DB">
                <a:alpha val="100000"/>
              </a:srgbClr>
            </a:solidFill>
          </p:spPr>
        </p:sp>
        <p:sp>
          <p:nvSpPr>
            <p:cNvPr id="22"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3"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6923405" y="1905000"/>
            <a:ext cx="4083685" cy="2652395"/>
          </a:xfrm>
          <a:prstGeom prst="rect">
            <a:avLst/>
          </a:prstGeom>
          <a:noFill/>
        </p:spPr>
        <p:txBody>
          <a:bodyPr vert="horz" wrap="square" lIns="121920" tIns="60960" rIns="121920" bIns="0" rtlCol="0" anchor="t" anchorCtr="0">
            <a:normAutofit/>
          </a:bodyPr>
          <a:lstStyle/>
          <a:p>
            <a:pPr>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4-3.5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查看从节点的状态信息</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因为没有启动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从节点的复制线程，I</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O线程和SQL</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线程都为NO</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054100" y="1416683"/>
            <a:ext cx="3905569" cy="5401137"/>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6947865" y="1741976"/>
            <a:ext cx="3950004" cy="1680671"/>
          </a:xfrm>
          <a:prstGeom prst="rect">
            <a:avLst/>
          </a:prstGeom>
        </p:spPr>
        <p:txBody>
          <a:bodyPr vert="horz" wrap="square" lIns="66008" tIns="33052" rIns="66008" bIns="33052" rtlCol="0" anchor="ctr" anchorCtr="0">
            <a:normAutofit/>
          </a:bodyPr>
          <a:lstStyle/>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使用start</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slave命令启动从节点的复制线程，再利用show</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slave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status命令查看当前的从节点状态</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268731" y="1408855"/>
            <a:ext cx="3581400" cy="5402649"/>
          </a:xfrm>
          <a:prstGeom prst="rect">
            <a:avLst/>
          </a:prstGeom>
          <a:noFill/>
          <a:ln>
            <a:noFill/>
          </a:ln>
        </p:spPr>
      </p:pic>
      <p:cxnSp>
        <p:nvCxnSpPr>
          <p:cNvPr id="5"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7" name="Group 3"/>
          <p:cNvGrpSpPr/>
          <p:nvPr/>
        </p:nvGrpSpPr>
        <p:grpSpPr>
          <a:xfrm>
            <a:off x="10607135" y="654558"/>
            <a:ext cx="575977" cy="577215"/>
            <a:chOff x="10607135" y="654558"/>
            <a:chExt cx="575977" cy="577215"/>
          </a:xfrm>
        </p:grpSpPr>
        <p:sp>
          <p:nvSpPr>
            <p:cNvPr id="8" name="AutoShape 4"/>
            <p:cNvSpPr/>
            <p:nvPr/>
          </p:nvSpPr>
          <p:spPr>
            <a:xfrm>
              <a:off x="10607135" y="654558"/>
              <a:ext cx="575977" cy="577215"/>
            </a:xfrm>
            <a:prstGeom prst="ellipse">
              <a:avLst/>
            </a:prstGeom>
            <a:solidFill>
              <a:srgbClr val="1369B2">
                <a:alpha val="100000"/>
              </a:srgbClr>
            </a:solidFill>
          </p:spPr>
        </p:sp>
        <p:sp>
          <p:nvSpPr>
            <p:cNvPr id="9"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1" name="Group 6"/>
          <p:cNvGrpSpPr/>
          <p:nvPr/>
        </p:nvGrpSpPr>
        <p:grpSpPr>
          <a:xfrm>
            <a:off x="8879110" y="655129"/>
            <a:ext cx="575977" cy="576167"/>
            <a:chOff x="8879110" y="655129"/>
            <a:chExt cx="575977" cy="576167"/>
          </a:xfrm>
        </p:grpSpPr>
        <p:sp>
          <p:nvSpPr>
            <p:cNvPr id="32" name="AutoShape 7"/>
            <p:cNvSpPr/>
            <p:nvPr/>
          </p:nvSpPr>
          <p:spPr>
            <a:xfrm>
              <a:off x="8879110" y="655129"/>
              <a:ext cx="575977" cy="576167"/>
            </a:xfrm>
            <a:prstGeom prst="ellipse">
              <a:avLst/>
            </a:prstGeom>
            <a:solidFill>
              <a:srgbClr val="F79600">
                <a:alpha val="100000"/>
              </a:srgbClr>
            </a:solidFill>
          </p:spPr>
        </p:sp>
        <p:sp>
          <p:nvSpPr>
            <p:cNvPr id="33"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4" name="Group 9"/>
          <p:cNvGrpSpPr/>
          <p:nvPr/>
        </p:nvGrpSpPr>
        <p:grpSpPr>
          <a:xfrm>
            <a:off x="9743123" y="654558"/>
            <a:ext cx="577025" cy="577215"/>
            <a:chOff x="9743123" y="654558"/>
            <a:chExt cx="577025" cy="577215"/>
          </a:xfrm>
        </p:grpSpPr>
        <p:sp>
          <p:nvSpPr>
            <p:cNvPr id="35" name="AutoShape 10"/>
            <p:cNvSpPr/>
            <p:nvPr/>
          </p:nvSpPr>
          <p:spPr>
            <a:xfrm>
              <a:off x="9743123" y="654558"/>
              <a:ext cx="577025" cy="577215"/>
            </a:xfrm>
            <a:prstGeom prst="ellipse">
              <a:avLst/>
            </a:prstGeom>
            <a:solidFill>
              <a:srgbClr val="7F7F7F">
                <a:alpha val="100000"/>
              </a:srgbClr>
            </a:solidFill>
          </p:spPr>
        </p:sp>
        <p:sp>
          <p:nvSpPr>
            <p:cNvPr id="36"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7" name="Group 12"/>
          <p:cNvGrpSpPr/>
          <p:nvPr/>
        </p:nvGrpSpPr>
        <p:grpSpPr>
          <a:xfrm>
            <a:off x="7151180" y="654558"/>
            <a:ext cx="577025" cy="577215"/>
            <a:chOff x="7151180" y="654558"/>
            <a:chExt cx="577025" cy="577215"/>
          </a:xfrm>
        </p:grpSpPr>
        <p:sp>
          <p:nvSpPr>
            <p:cNvPr id="38" name="AutoShape 13"/>
            <p:cNvSpPr/>
            <p:nvPr/>
          </p:nvSpPr>
          <p:spPr>
            <a:xfrm>
              <a:off x="7151180" y="654558"/>
              <a:ext cx="577025" cy="577215"/>
            </a:xfrm>
            <a:prstGeom prst="ellipse">
              <a:avLst/>
            </a:prstGeom>
            <a:solidFill>
              <a:srgbClr val="1369B2">
                <a:alpha val="100000"/>
              </a:srgbClr>
            </a:solidFill>
          </p:spPr>
        </p:sp>
        <p:sp>
          <p:nvSpPr>
            <p:cNvPr id="39"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40" name="Group 15"/>
          <p:cNvGrpSpPr/>
          <p:nvPr/>
        </p:nvGrpSpPr>
        <p:grpSpPr>
          <a:xfrm>
            <a:off x="8015192" y="654558"/>
            <a:ext cx="577025" cy="577215"/>
            <a:chOff x="8015192" y="654558"/>
            <a:chExt cx="577025" cy="577215"/>
          </a:xfrm>
        </p:grpSpPr>
        <p:sp>
          <p:nvSpPr>
            <p:cNvPr id="41" name="AutoShape 16"/>
            <p:cNvSpPr/>
            <p:nvPr/>
          </p:nvSpPr>
          <p:spPr>
            <a:xfrm>
              <a:off x="8015192" y="654558"/>
              <a:ext cx="577025" cy="577215"/>
            </a:xfrm>
            <a:prstGeom prst="ellipse">
              <a:avLst/>
            </a:prstGeom>
            <a:solidFill>
              <a:srgbClr val="3992DB">
                <a:alpha val="100000"/>
              </a:srgbClr>
            </a:solidFill>
          </p:spPr>
        </p:sp>
        <p:sp>
          <p:nvSpPr>
            <p:cNvPr id="42"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3"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906371"/>
            <a:ext cx="9146527" cy="3280212"/>
          </a:xfrm>
          <a:prstGeom prst="rect">
            <a:avLst/>
          </a:prstGeom>
        </p:spPr>
        <p:txBody>
          <a:bodyPr vert="horz" wrap="square" lIns="123825" tIns="123825" rIns="57150" bIns="123825" rtlCol="0" anchor="t" anchorCtr="0">
            <a:normAutofit/>
          </a:bodyPr>
          <a:lstStyle/>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user表的用户列包括</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Host、User、password，分别表示主机名、用户名和密码。其中</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user和</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Host为user表的联合主踺。当用户与服务器之间建立连接时，输入的账户信息中的用户名称、主机名和密码必须匹配user表中对应的字段，只有3个值都匹配的时候，才允许连接的建立。这3个字段的值就是创建账户时保存的账户信息。修改用户密码时，实际就是修改user表的password字段值。</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21"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22" name="Group 3"/>
          <p:cNvGrpSpPr/>
          <p:nvPr/>
        </p:nvGrpSpPr>
        <p:grpSpPr>
          <a:xfrm>
            <a:off x="10607135" y="654558"/>
            <a:ext cx="575977" cy="577215"/>
            <a:chOff x="10607135" y="654558"/>
            <a:chExt cx="575977" cy="577215"/>
          </a:xfrm>
        </p:grpSpPr>
        <p:sp>
          <p:nvSpPr>
            <p:cNvPr id="23" name="AutoShape 4"/>
            <p:cNvSpPr/>
            <p:nvPr/>
          </p:nvSpPr>
          <p:spPr>
            <a:xfrm>
              <a:off x="10607135" y="654558"/>
              <a:ext cx="575977" cy="577215"/>
            </a:xfrm>
            <a:prstGeom prst="ellipse">
              <a:avLst/>
            </a:prstGeom>
            <a:solidFill>
              <a:srgbClr val="1369B2">
                <a:alpha val="100000"/>
              </a:srgbClr>
            </a:solidFill>
          </p:spPr>
        </p:sp>
        <p:sp>
          <p:nvSpPr>
            <p:cNvPr id="24"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25" name="Group 6"/>
          <p:cNvGrpSpPr/>
          <p:nvPr/>
        </p:nvGrpSpPr>
        <p:grpSpPr>
          <a:xfrm>
            <a:off x="8879110" y="655129"/>
            <a:ext cx="575977" cy="576167"/>
            <a:chOff x="8879110" y="655129"/>
            <a:chExt cx="575977" cy="576167"/>
          </a:xfrm>
        </p:grpSpPr>
        <p:sp>
          <p:nvSpPr>
            <p:cNvPr id="26" name="AutoShape 7"/>
            <p:cNvSpPr/>
            <p:nvPr/>
          </p:nvSpPr>
          <p:spPr>
            <a:xfrm>
              <a:off x="8879110" y="655129"/>
              <a:ext cx="575977" cy="576167"/>
            </a:xfrm>
            <a:prstGeom prst="ellipse">
              <a:avLst/>
            </a:prstGeom>
            <a:solidFill>
              <a:srgbClr val="F79600">
                <a:alpha val="100000"/>
              </a:srgbClr>
            </a:solidFill>
          </p:spPr>
        </p:sp>
        <p:sp>
          <p:nvSpPr>
            <p:cNvPr id="27"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28" name="Group 9"/>
          <p:cNvGrpSpPr/>
          <p:nvPr/>
        </p:nvGrpSpPr>
        <p:grpSpPr>
          <a:xfrm>
            <a:off x="9743123" y="654558"/>
            <a:ext cx="577025" cy="577215"/>
            <a:chOff x="9743123" y="654558"/>
            <a:chExt cx="577025" cy="577215"/>
          </a:xfrm>
        </p:grpSpPr>
        <p:sp>
          <p:nvSpPr>
            <p:cNvPr id="29" name="AutoShape 10"/>
            <p:cNvSpPr/>
            <p:nvPr/>
          </p:nvSpPr>
          <p:spPr>
            <a:xfrm>
              <a:off x="9743123" y="654558"/>
              <a:ext cx="577025" cy="577215"/>
            </a:xfrm>
            <a:prstGeom prst="ellipse">
              <a:avLst/>
            </a:prstGeom>
            <a:solidFill>
              <a:srgbClr val="7F7F7F">
                <a:alpha val="100000"/>
              </a:srgbClr>
            </a:solidFill>
          </p:spPr>
        </p:sp>
        <p:sp>
          <p:nvSpPr>
            <p:cNvPr id="30"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1" name="Group 12"/>
          <p:cNvGrpSpPr/>
          <p:nvPr/>
        </p:nvGrpSpPr>
        <p:grpSpPr>
          <a:xfrm>
            <a:off x="7151180" y="654558"/>
            <a:ext cx="577025" cy="577215"/>
            <a:chOff x="7151180" y="654558"/>
            <a:chExt cx="577025" cy="577215"/>
          </a:xfrm>
        </p:grpSpPr>
        <p:sp>
          <p:nvSpPr>
            <p:cNvPr id="32" name="AutoShape 13"/>
            <p:cNvSpPr/>
            <p:nvPr/>
          </p:nvSpPr>
          <p:spPr>
            <a:xfrm>
              <a:off x="7151180" y="654558"/>
              <a:ext cx="577025" cy="577215"/>
            </a:xfrm>
            <a:prstGeom prst="ellipse">
              <a:avLst/>
            </a:prstGeom>
            <a:solidFill>
              <a:srgbClr val="1369B2">
                <a:alpha val="100000"/>
              </a:srgbClr>
            </a:solidFill>
          </p:spPr>
        </p:sp>
        <p:sp>
          <p:nvSpPr>
            <p:cNvPr id="33"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4" name="Group 15"/>
          <p:cNvGrpSpPr/>
          <p:nvPr/>
        </p:nvGrpSpPr>
        <p:grpSpPr>
          <a:xfrm>
            <a:off x="8015192" y="654558"/>
            <a:ext cx="577025" cy="577215"/>
            <a:chOff x="8015192" y="654558"/>
            <a:chExt cx="577025" cy="577215"/>
          </a:xfrm>
        </p:grpSpPr>
        <p:sp>
          <p:nvSpPr>
            <p:cNvPr id="35" name="AutoShape 16"/>
            <p:cNvSpPr/>
            <p:nvPr/>
          </p:nvSpPr>
          <p:spPr>
            <a:xfrm>
              <a:off x="8015192" y="654558"/>
              <a:ext cx="577025" cy="577215"/>
            </a:xfrm>
            <a:prstGeom prst="ellipse">
              <a:avLst/>
            </a:prstGeom>
            <a:solidFill>
              <a:srgbClr val="3992DB">
                <a:alpha val="100000"/>
              </a:srgbClr>
            </a:solidFill>
          </p:spPr>
        </p:sp>
        <p:sp>
          <p:nvSpPr>
            <p:cNvPr id="36"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7"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用户</a:t>
            </a:r>
            <a:r>
              <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906372"/>
            <a:ext cx="3156325" cy="2056028"/>
          </a:xfrm>
          <a:prstGeom prst="rect">
            <a:avLst/>
          </a:prstGeom>
        </p:spPr>
        <p:txBody>
          <a:bodyPr vert="horz" wrap="square" lIns="123825" tIns="123825" rIns="57150" bIns="123825" rtlCol="0" anchor="t" anchorCtr="0">
            <a:normAutofit/>
          </a:bodyPr>
          <a:lstStyle/>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4-4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功能测试</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查看主节点的状态</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550295" y="1860747"/>
            <a:ext cx="4353560" cy="3293745"/>
          </a:xfrm>
          <a:prstGeom prst="rect">
            <a:avLst/>
          </a:prstGeom>
          <a:noFill/>
          <a:ln>
            <a:noFill/>
          </a:ln>
        </p:spPr>
      </p:pic>
      <p:cxnSp>
        <p:nvCxnSpPr>
          <p:cNvPr id="7"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8" name="Group 3"/>
          <p:cNvGrpSpPr/>
          <p:nvPr/>
        </p:nvGrpSpPr>
        <p:grpSpPr>
          <a:xfrm>
            <a:off x="10607135" y="654558"/>
            <a:ext cx="575977" cy="577215"/>
            <a:chOff x="10607135" y="654558"/>
            <a:chExt cx="575977" cy="577215"/>
          </a:xfrm>
        </p:grpSpPr>
        <p:sp>
          <p:nvSpPr>
            <p:cNvPr id="9" name="AutoShape 4"/>
            <p:cNvSpPr/>
            <p:nvPr/>
          </p:nvSpPr>
          <p:spPr>
            <a:xfrm>
              <a:off x="10607135" y="654558"/>
              <a:ext cx="575977" cy="577215"/>
            </a:xfrm>
            <a:prstGeom prst="ellipse">
              <a:avLst/>
            </a:prstGeom>
            <a:solidFill>
              <a:srgbClr val="1369B2">
                <a:alpha val="100000"/>
              </a:srgbClr>
            </a:solidFill>
          </p:spPr>
        </p:sp>
        <p:sp>
          <p:nvSpPr>
            <p:cNvPr id="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12" name="Group 6"/>
          <p:cNvGrpSpPr/>
          <p:nvPr/>
        </p:nvGrpSpPr>
        <p:grpSpPr>
          <a:xfrm>
            <a:off x="8879110" y="655129"/>
            <a:ext cx="575977" cy="576167"/>
            <a:chOff x="8879110" y="655129"/>
            <a:chExt cx="575977" cy="576167"/>
          </a:xfrm>
        </p:grpSpPr>
        <p:sp>
          <p:nvSpPr>
            <p:cNvPr id="13" name="AutoShape 7"/>
            <p:cNvSpPr/>
            <p:nvPr/>
          </p:nvSpPr>
          <p:spPr>
            <a:xfrm>
              <a:off x="8879110" y="655129"/>
              <a:ext cx="575977" cy="576167"/>
            </a:xfrm>
            <a:prstGeom prst="ellipse">
              <a:avLst/>
            </a:prstGeom>
            <a:solidFill>
              <a:srgbClr val="F79600">
                <a:alpha val="100000"/>
              </a:srgbClr>
            </a:solidFill>
          </p:spPr>
        </p:sp>
        <p:sp>
          <p:nvSpPr>
            <p:cNvPr id="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5" name="Group 9"/>
          <p:cNvGrpSpPr/>
          <p:nvPr/>
        </p:nvGrpSpPr>
        <p:grpSpPr>
          <a:xfrm>
            <a:off x="9743123" y="654558"/>
            <a:ext cx="577025" cy="577215"/>
            <a:chOff x="9743123" y="654558"/>
            <a:chExt cx="577025" cy="577215"/>
          </a:xfrm>
        </p:grpSpPr>
        <p:sp>
          <p:nvSpPr>
            <p:cNvPr id="16" name="AutoShape 10"/>
            <p:cNvSpPr/>
            <p:nvPr/>
          </p:nvSpPr>
          <p:spPr>
            <a:xfrm>
              <a:off x="9743123" y="654558"/>
              <a:ext cx="577025" cy="577215"/>
            </a:xfrm>
            <a:prstGeom prst="ellipse">
              <a:avLst/>
            </a:prstGeom>
            <a:solidFill>
              <a:srgbClr val="7F7F7F">
                <a:alpha val="100000"/>
              </a:srgbClr>
            </a:solidFill>
          </p:spPr>
        </p:sp>
        <p:sp>
          <p:nvSpPr>
            <p:cNvPr id="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8" name="Group 12"/>
          <p:cNvGrpSpPr/>
          <p:nvPr/>
        </p:nvGrpSpPr>
        <p:grpSpPr>
          <a:xfrm>
            <a:off x="7151180" y="654558"/>
            <a:ext cx="577025" cy="577215"/>
            <a:chOff x="7151180" y="654558"/>
            <a:chExt cx="577025" cy="577215"/>
          </a:xfrm>
        </p:grpSpPr>
        <p:sp>
          <p:nvSpPr>
            <p:cNvPr id="19" name="AutoShape 13"/>
            <p:cNvSpPr/>
            <p:nvPr/>
          </p:nvSpPr>
          <p:spPr>
            <a:xfrm>
              <a:off x="7151180" y="654558"/>
              <a:ext cx="577025" cy="577215"/>
            </a:xfrm>
            <a:prstGeom prst="ellipse">
              <a:avLst/>
            </a:prstGeom>
            <a:solidFill>
              <a:srgbClr val="1369B2">
                <a:alpha val="100000"/>
              </a:srgbClr>
            </a:solidFill>
          </p:spPr>
        </p:sp>
        <p:sp>
          <p:nvSpPr>
            <p:cNvPr id="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21" name="Group 15"/>
          <p:cNvGrpSpPr/>
          <p:nvPr/>
        </p:nvGrpSpPr>
        <p:grpSpPr>
          <a:xfrm>
            <a:off x="8015192" y="654558"/>
            <a:ext cx="577025" cy="577215"/>
            <a:chOff x="8015192" y="654558"/>
            <a:chExt cx="577025" cy="577215"/>
          </a:xfrm>
        </p:grpSpPr>
        <p:sp>
          <p:nvSpPr>
            <p:cNvPr id="22" name="AutoShape 16"/>
            <p:cNvSpPr/>
            <p:nvPr/>
          </p:nvSpPr>
          <p:spPr>
            <a:xfrm>
              <a:off x="8015192" y="654558"/>
              <a:ext cx="577025" cy="577215"/>
            </a:xfrm>
            <a:prstGeom prst="ellipse">
              <a:avLst/>
            </a:prstGeom>
            <a:solidFill>
              <a:srgbClr val="3992DB">
                <a:alpha val="100000"/>
              </a:srgbClr>
            </a:solidFill>
          </p:spPr>
        </p:sp>
        <p:sp>
          <p:nvSpPr>
            <p:cNvPr id="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825500" y="1981200"/>
            <a:ext cx="3495675" cy="2576194"/>
          </a:xfrm>
          <a:prstGeom prst="rect">
            <a:avLst/>
          </a:prstGeom>
          <a:noFill/>
        </p:spPr>
        <p:txBody>
          <a:bodyPr vert="horz" wrap="square" lIns="121920" tIns="60960" rIns="121920" bIns="0" rtlCol="0" anchor="t" anchorCtr="0">
            <a:normAutofit/>
          </a:bodyPr>
          <a:lstStyle/>
          <a:p>
            <a:pPr>
              <a:lnSpc>
                <a:spcPct val="150000"/>
              </a:lnSpc>
            </a:pPr>
            <a:r>
              <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rPr>
              <a:t>2）在从节点查找二进制日志信息，并查看mydb数据库是否复制成功</a:t>
            </a:r>
            <a:endParaRPr lang="en-US" sz="20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644555" y="1838032"/>
            <a:ext cx="5124442" cy="3876966"/>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90856" y="1905000"/>
            <a:ext cx="3703163" cy="1388339"/>
          </a:xfrm>
          <a:prstGeom prst="rect">
            <a:avLst/>
          </a:prstGeom>
        </p:spPr>
        <p:txBody>
          <a:bodyPr vert="horz" wrap="square" lIns="66008" tIns="33052" rIns="66008" bIns="33052" rtlCol="0" anchor="ctr" anchorCtr="0">
            <a:normAutofit/>
          </a:bodyPr>
          <a:lstStyle/>
          <a:p>
            <a:pPr>
              <a:lnSpc>
                <a:spcPct val="15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最后在从节点上查看数据是否已经同步，命令</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845300" y="1674449"/>
            <a:ext cx="3573908" cy="4129154"/>
          </a:xfrm>
          <a:prstGeom prst="rect">
            <a:avLst/>
          </a:prstGeom>
          <a:noFill/>
          <a:ln>
            <a:noFill/>
          </a:ln>
        </p:spPr>
      </p:pic>
      <p:cxnSp>
        <p:nvCxnSpPr>
          <p:cNvPr id="5"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7" name="Group 3"/>
          <p:cNvGrpSpPr/>
          <p:nvPr/>
        </p:nvGrpSpPr>
        <p:grpSpPr>
          <a:xfrm>
            <a:off x="10607135" y="654558"/>
            <a:ext cx="575977" cy="577215"/>
            <a:chOff x="10607135" y="654558"/>
            <a:chExt cx="575977" cy="577215"/>
          </a:xfrm>
        </p:grpSpPr>
        <p:sp>
          <p:nvSpPr>
            <p:cNvPr id="8" name="AutoShape 4"/>
            <p:cNvSpPr/>
            <p:nvPr/>
          </p:nvSpPr>
          <p:spPr>
            <a:xfrm>
              <a:off x="10607135" y="654558"/>
              <a:ext cx="575977" cy="577215"/>
            </a:xfrm>
            <a:prstGeom prst="ellipse">
              <a:avLst/>
            </a:prstGeom>
            <a:solidFill>
              <a:srgbClr val="1369B2">
                <a:alpha val="100000"/>
              </a:srgbClr>
            </a:solidFill>
          </p:spPr>
        </p:sp>
        <p:sp>
          <p:nvSpPr>
            <p:cNvPr id="9"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1" name="Group 6"/>
          <p:cNvGrpSpPr/>
          <p:nvPr/>
        </p:nvGrpSpPr>
        <p:grpSpPr>
          <a:xfrm>
            <a:off x="8879110" y="655129"/>
            <a:ext cx="575977" cy="576167"/>
            <a:chOff x="8879110" y="655129"/>
            <a:chExt cx="575977" cy="576167"/>
          </a:xfrm>
        </p:grpSpPr>
        <p:sp>
          <p:nvSpPr>
            <p:cNvPr id="32" name="AutoShape 7"/>
            <p:cNvSpPr/>
            <p:nvPr/>
          </p:nvSpPr>
          <p:spPr>
            <a:xfrm>
              <a:off x="8879110" y="655129"/>
              <a:ext cx="575977" cy="576167"/>
            </a:xfrm>
            <a:prstGeom prst="ellipse">
              <a:avLst/>
            </a:prstGeom>
            <a:solidFill>
              <a:srgbClr val="F79600">
                <a:alpha val="100000"/>
              </a:srgbClr>
            </a:solidFill>
          </p:spPr>
        </p:sp>
        <p:sp>
          <p:nvSpPr>
            <p:cNvPr id="33"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4" name="Group 9"/>
          <p:cNvGrpSpPr/>
          <p:nvPr/>
        </p:nvGrpSpPr>
        <p:grpSpPr>
          <a:xfrm>
            <a:off x="9743123" y="654558"/>
            <a:ext cx="577025" cy="577215"/>
            <a:chOff x="9743123" y="654558"/>
            <a:chExt cx="577025" cy="577215"/>
          </a:xfrm>
        </p:grpSpPr>
        <p:sp>
          <p:nvSpPr>
            <p:cNvPr id="35" name="AutoShape 10"/>
            <p:cNvSpPr/>
            <p:nvPr/>
          </p:nvSpPr>
          <p:spPr>
            <a:xfrm>
              <a:off x="9743123" y="654558"/>
              <a:ext cx="577025" cy="577215"/>
            </a:xfrm>
            <a:prstGeom prst="ellipse">
              <a:avLst/>
            </a:prstGeom>
            <a:solidFill>
              <a:srgbClr val="7F7F7F">
                <a:alpha val="100000"/>
              </a:srgbClr>
            </a:solidFill>
          </p:spPr>
        </p:sp>
        <p:sp>
          <p:nvSpPr>
            <p:cNvPr id="36"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7" name="Group 12"/>
          <p:cNvGrpSpPr/>
          <p:nvPr/>
        </p:nvGrpSpPr>
        <p:grpSpPr>
          <a:xfrm>
            <a:off x="7151180" y="654558"/>
            <a:ext cx="577025" cy="577215"/>
            <a:chOff x="7151180" y="654558"/>
            <a:chExt cx="577025" cy="577215"/>
          </a:xfrm>
        </p:grpSpPr>
        <p:sp>
          <p:nvSpPr>
            <p:cNvPr id="38" name="AutoShape 13"/>
            <p:cNvSpPr/>
            <p:nvPr/>
          </p:nvSpPr>
          <p:spPr>
            <a:xfrm>
              <a:off x="7151180" y="654558"/>
              <a:ext cx="577025" cy="577215"/>
            </a:xfrm>
            <a:prstGeom prst="ellipse">
              <a:avLst/>
            </a:prstGeom>
            <a:solidFill>
              <a:srgbClr val="1369B2">
                <a:alpha val="100000"/>
              </a:srgbClr>
            </a:solidFill>
          </p:spPr>
        </p:sp>
        <p:sp>
          <p:nvSpPr>
            <p:cNvPr id="39"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40" name="Group 15"/>
          <p:cNvGrpSpPr/>
          <p:nvPr/>
        </p:nvGrpSpPr>
        <p:grpSpPr>
          <a:xfrm>
            <a:off x="8015192" y="654558"/>
            <a:ext cx="577025" cy="577215"/>
            <a:chOff x="8015192" y="654558"/>
            <a:chExt cx="577025" cy="577215"/>
          </a:xfrm>
        </p:grpSpPr>
        <p:sp>
          <p:nvSpPr>
            <p:cNvPr id="41" name="AutoShape 16"/>
            <p:cNvSpPr/>
            <p:nvPr/>
          </p:nvSpPr>
          <p:spPr>
            <a:xfrm>
              <a:off x="8015192" y="654558"/>
              <a:ext cx="577025" cy="577215"/>
            </a:xfrm>
            <a:prstGeom prst="ellipse">
              <a:avLst/>
            </a:prstGeom>
            <a:solidFill>
              <a:srgbClr val="3992DB">
                <a:alpha val="100000"/>
              </a:srgbClr>
            </a:solidFill>
          </p:spPr>
        </p:sp>
        <p:sp>
          <p:nvSpPr>
            <p:cNvPr id="42"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3"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主从复制配置过程</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本章小结</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1016635" y="1567815"/>
            <a:ext cx="9943465" cy="4206875"/>
          </a:xfrm>
          <a:prstGeom prst="rect">
            <a:avLst/>
          </a:prstGeom>
          <a:noFill/>
        </p:spPr>
        <p:txBody>
          <a:bodyPr vert="horz" wrap="square" lIns="121920" tIns="60960" rIns="121920" bIns="0" rtlCol="0" anchor="t" anchorCtr="0">
            <a:normAutofit lnSpcReduction="10000"/>
          </a:bodyPr>
          <a:lstStyle/>
          <a:p>
            <a:pPr algn="just">
              <a:lnSpc>
                <a:spcPct val="150000"/>
              </a:lnSpc>
            </a:pPr>
            <a:r>
              <a:rPr 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1.用户管理</a:t>
            </a:r>
            <a:r>
              <a:rPr lang="zh-CN" alt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用户是访问MySQL数据库的唯一身份标识。我们讨论了如何创建、修改和删除用户账户，以及如何管理用户权限</a:t>
            </a:r>
            <a:r>
              <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2.权限管理</a:t>
            </a:r>
            <a:r>
              <a:rPr lang="zh-CN" alt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权限是用户在数据库上执行特定操作的授权。我们解释了全局权限和特定数据库、表、列的权限，并演示了如何授予和撤销这些权限</a:t>
            </a:r>
            <a:r>
              <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3.数据备份与还原</a:t>
            </a:r>
            <a:r>
              <a:rPr lang="zh-CN" alt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rPr>
              <a:t>：</a:t>
            </a:r>
            <a:r>
              <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rPr>
              <a:t>数据备份是防止数据丢失和灾难恢复的关键步骤。我们讨论了各种备份方法，如使用mysqldump命令、逻辑备份和物理备份，以及数据还原的方法。</a:t>
            </a:r>
            <a:endPar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4.多实例部署</a:t>
            </a:r>
            <a:r>
              <a:rPr lang="zh-CN" alt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a:t>
            </a:r>
            <a:r>
              <a:rPr lang="en-US" dirty="0" err="1">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多实例部署是指在一个服务器上运行多个MySQL实例。我们讨论了这种部署的优点，以及如何设置和管理多个MySQL实例</a:t>
            </a:r>
            <a:r>
              <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a:t>
            </a:r>
            <a:endPar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5.主从复制</a:t>
            </a:r>
            <a:r>
              <a:rPr lang="zh-CN" altLang="en-US" b="1" dirty="0" err="1">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a:t>
            </a:r>
            <a:r>
              <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主从复制是一种数据同步技术，其中一个数据库服务器（主服务器）将数据复制到一个或多个从服务器上。我们详细解释了主从复制的工作原理，以及如何配置和管理主从复制。</a:t>
            </a:r>
            <a:endParaRPr lang="en-US" dirty="0">
              <a:solidFill>
                <a:schemeClr val="tx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权限列</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1054100" y="2089785"/>
            <a:ext cx="9797415" cy="2921121"/>
          </a:xfrm>
          <a:prstGeom prst="rect">
            <a:avLst/>
          </a:prstGeom>
          <a:noFill/>
        </p:spPr>
        <p:txBody>
          <a:bodyPr vert="horz" wrap="square" lIns="121920" tIns="60960" rIns="121920" bIns="0" rtlCol="0" anchor="t" anchorCtr="0">
            <a:spAutoFit/>
          </a:bodyPr>
          <a:lstStyle/>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权限列的字段决定了用户的权限，描述了在全局范围内允许对数据和数据库进行的操作。包括查询权限、修改权限等普通权限，还包括了关闭服务器、超级权限和加载用户等高级权限。普通权限用于操作数据库；高级权限用于数据库管理。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user表中对应的权限是针对所有用户数据库的。这些字段值的类型为</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ENUM,可以取的值只能为</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Y和</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N,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Y表示该用户有对应的权限</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N表示用户没有对应的权限。查看user表的结构可以看到，这些字段的值默认都是</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N。如果要修改权限，可以使用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GRANT语句或</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UPDATE语句更改</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user表的这些字段来修改用户对应的权限</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906371"/>
            <a:ext cx="9146527" cy="3280212"/>
          </a:xfrm>
          <a:prstGeom prst="rect">
            <a:avLst/>
          </a:prstGeom>
        </p:spPr>
        <p:txBody>
          <a:bodyPr vert="horz" wrap="square" lIns="123825" tIns="123825" rIns="57150" bIns="123825" rtlCol="0" anchor="t" anchorCtr="0">
            <a:normAutofit/>
          </a:bodyPr>
          <a:lstStyle/>
          <a:p>
            <a:pPr>
              <a:lnSpc>
                <a:spcPct val="186000"/>
              </a:lnSpc>
            </a:pPr>
            <a:r>
              <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rPr>
              <a:t>安全列只有6个字段，其中两个是 SSI相关的，2个是 x509相关的，另外2个是授权插件相关的。SSI用于加密； X509标准可用于标识用户</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Plugin字段标识可以用于验证用户身份的插件，如果该字段为空，服务器使用内建授权验证机制验证用户身份。可以通过</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SHOW VARIABLES LIKE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have_openssl'语句来查询服务器是否支持</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 </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SSI功能</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23"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24" name="Group 3"/>
          <p:cNvGrpSpPr/>
          <p:nvPr/>
        </p:nvGrpSpPr>
        <p:grpSpPr>
          <a:xfrm>
            <a:off x="10607135" y="654558"/>
            <a:ext cx="575977" cy="577215"/>
            <a:chOff x="10607135" y="654558"/>
            <a:chExt cx="575977" cy="577215"/>
          </a:xfrm>
        </p:grpSpPr>
        <p:sp>
          <p:nvSpPr>
            <p:cNvPr id="25" name="AutoShape 4"/>
            <p:cNvSpPr/>
            <p:nvPr/>
          </p:nvSpPr>
          <p:spPr>
            <a:xfrm>
              <a:off x="10607135" y="654558"/>
              <a:ext cx="575977" cy="577215"/>
            </a:xfrm>
            <a:prstGeom prst="ellipse">
              <a:avLst/>
            </a:prstGeom>
            <a:solidFill>
              <a:srgbClr val="1369B2">
                <a:alpha val="100000"/>
              </a:srgbClr>
            </a:solidFill>
          </p:spPr>
        </p:sp>
        <p:sp>
          <p:nvSpPr>
            <p:cNvPr id="26"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27" name="Group 6"/>
          <p:cNvGrpSpPr/>
          <p:nvPr/>
        </p:nvGrpSpPr>
        <p:grpSpPr>
          <a:xfrm>
            <a:off x="8879110" y="655129"/>
            <a:ext cx="575977" cy="576167"/>
            <a:chOff x="8879110" y="655129"/>
            <a:chExt cx="575977" cy="576167"/>
          </a:xfrm>
        </p:grpSpPr>
        <p:sp>
          <p:nvSpPr>
            <p:cNvPr id="28" name="AutoShape 7"/>
            <p:cNvSpPr/>
            <p:nvPr/>
          </p:nvSpPr>
          <p:spPr>
            <a:xfrm>
              <a:off x="8879110" y="655129"/>
              <a:ext cx="575977" cy="576167"/>
            </a:xfrm>
            <a:prstGeom prst="ellipse">
              <a:avLst/>
            </a:prstGeom>
            <a:solidFill>
              <a:srgbClr val="F79600">
                <a:alpha val="100000"/>
              </a:srgbClr>
            </a:solidFill>
          </p:spPr>
        </p:sp>
        <p:sp>
          <p:nvSpPr>
            <p:cNvPr id="29"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 name="Group 9"/>
          <p:cNvGrpSpPr/>
          <p:nvPr/>
        </p:nvGrpSpPr>
        <p:grpSpPr>
          <a:xfrm>
            <a:off x="9743123" y="654558"/>
            <a:ext cx="577025" cy="577215"/>
            <a:chOff x="9743123" y="654558"/>
            <a:chExt cx="577025" cy="577215"/>
          </a:xfrm>
        </p:grpSpPr>
        <p:sp>
          <p:nvSpPr>
            <p:cNvPr id="31" name="AutoShape 10"/>
            <p:cNvSpPr/>
            <p:nvPr/>
          </p:nvSpPr>
          <p:spPr>
            <a:xfrm>
              <a:off x="9743123" y="654558"/>
              <a:ext cx="577025" cy="577215"/>
            </a:xfrm>
            <a:prstGeom prst="ellipse">
              <a:avLst/>
            </a:prstGeom>
            <a:solidFill>
              <a:srgbClr val="7F7F7F">
                <a:alpha val="100000"/>
              </a:srgbClr>
            </a:solidFill>
          </p:spPr>
        </p:sp>
        <p:sp>
          <p:nvSpPr>
            <p:cNvPr id="32"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3" name="Group 12"/>
          <p:cNvGrpSpPr/>
          <p:nvPr/>
        </p:nvGrpSpPr>
        <p:grpSpPr>
          <a:xfrm>
            <a:off x="7151180" y="654558"/>
            <a:ext cx="577025" cy="577215"/>
            <a:chOff x="7151180" y="654558"/>
            <a:chExt cx="577025" cy="577215"/>
          </a:xfrm>
        </p:grpSpPr>
        <p:sp>
          <p:nvSpPr>
            <p:cNvPr id="34" name="AutoShape 13"/>
            <p:cNvSpPr/>
            <p:nvPr/>
          </p:nvSpPr>
          <p:spPr>
            <a:xfrm>
              <a:off x="7151180" y="654558"/>
              <a:ext cx="577025" cy="577215"/>
            </a:xfrm>
            <a:prstGeom prst="ellipse">
              <a:avLst/>
            </a:prstGeom>
            <a:solidFill>
              <a:srgbClr val="1369B2">
                <a:alpha val="100000"/>
              </a:srgbClr>
            </a:solidFill>
          </p:spPr>
        </p:sp>
        <p:sp>
          <p:nvSpPr>
            <p:cNvPr id="35"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6" name="Group 15"/>
          <p:cNvGrpSpPr/>
          <p:nvPr/>
        </p:nvGrpSpPr>
        <p:grpSpPr>
          <a:xfrm>
            <a:off x="8015192" y="654558"/>
            <a:ext cx="577025" cy="577215"/>
            <a:chOff x="8015192" y="654558"/>
            <a:chExt cx="577025" cy="577215"/>
          </a:xfrm>
        </p:grpSpPr>
        <p:sp>
          <p:nvSpPr>
            <p:cNvPr id="37" name="AutoShape 16"/>
            <p:cNvSpPr/>
            <p:nvPr/>
          </p:nvSpPr>
          <p:spPr>
            <a:xfrm>
              <a:off x="8015192" y="654558"/>
              <a:ext cx="577025" cy="577215"/>
            </a:xfrm>
            <a:prstGeom prst="ellipse">
              <a:avLst/>
            </a:prstGeom>
            <a:solidFill>
              <a:srgbClr val="3992DB">
                <a:alpha val="100000"/>
              </a:srgbClr>
            </a:solidFill>
          </p:spPr>
        </p:sp>
        <p:sp>
          <p:nvSpPr>
            <p:cNvPr id="38"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9"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安全</a:t>
            </a:r>
            <a:r>
              <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列</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tags/tag1.xml><?xml version="1.0" encoding="utf-8"?>
<p:tagLst xmlns:p="http://schemas.openxmlformats.org/presentationml/2006/main">
  <p:tag name="commondata" val="eyJoZGlkIjoiM2I1ZTlhMjVjZDY4ZWNjYjI0MjFkOTg2M2QyZmRlMmYifQ=="/>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F79600"/>
      </a:accent1>
      <a:accent2>
        <a:srgbClr val="F79600"/>
      </a:accent2>
      <a:accent3>
        <a:srgbClr val="F79600"/>
      </a:accent3>
      <a:accent4>
        <a:srgbClr val="F79600"/>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F79600"/>
      </a:accent1>
      <a:accent2>
        <a:srgbClr val="F79600"/>
      </a:accent2>
      <a:accent3>
        <a:srgbClr val="F79600"/>
      </a:accent3>
      <a:accent4>
        <a:srgbClr val="F79600"/>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11730</Words>
  <Application>WPS 演示</Application>
  <PresentationFormat>自定义</PresentationFormat>
  <Paragraphs>581</Paragraphs>
  <Slides>73</Slides>
  <Notes>77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73</vt:i4>
      </vt:variant>
    </vt:vector>
  </HeadingPairs>
  <TitlesOfParts>
    <vt:vector size="82" baseType="lpstr">
      <vt:lpstr>Arial</vt:lpstr>
      <vt:lpstr>宋体</vt:lpstr>
      <vt:lpstr>Wingdings</vt:lpstr>
      <vt:lpstr>微软雅黑</vt:lpstr>
      <vt:lpstr>Source Han Sans K Bold</vt:lpstr>
      <vt:lpstr>Yu Gothic UI Semibold</vt:lpstr>
      <vt:lpstr>Calibri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张云岗</cp:lastModifiedBy>
  <cp:revision>60</cp:revision>
  <dcterms:created xsi:type="dcterms:W3CDTF">2006-08-16T00:00:00Z</dcterms:created>
  <dcterms:modified xsi:type="dcterms:W3CDTF">2025-08-05T15:56:12Z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27231A84C2484F2183EDEFAAB584B91E_12</vt:lpwstr>
  </property>
  <property fmtid="{D5CDD505-2E9C-101B-9397-08002B2CF9AE}" pid="3" name="KSOProductBuildVer">
    <vt:lpwstr>2052-12.1.0.18276</vt:lpwstr>
  </property>
</Properties>
</file>